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56" r:id="rId3"/>
    <p:sldId id="257" r:id="rId4"/>
    <p:sldId id="258" r:id="rId5"/>
    <p:sldId id="259" r:id="rId6"/>
    <p:sldId id="260" r:id="rId7"/>
    <p:sldId id="267" r:id="rId8"/>
    <p:sldId id="261" r:id="rId9"/>
    <p:sldId id="262" r:id="rId10"/>
    <p:sldId id="263" r:id="rId11"/>
    <p:sldId id="297" r:id="rId12"/>
    <p:sldId id="264" r:id="rId13"/>
    <p:sldId id="265" r:id="rId14"/>
    <p:sldId id="266" r:id="rId15"/>
    <p:sldId id="268" r:id="rId16"/>
    <p:sldId id="269" r:id="rId17"/>
    <p:sldId id="270" r:id="rId18"/>
    <p:sldId id="271" r:id="rId19"/>
    <p:sldId id="272" r:id="rId20"/>
    <p:sldId id="274" r:id="rId21"/>
    <p:sldId id="295" r:id="rId22"/>
    <p:sldId id="273" r:id="rId23"/>
    <p:sldId id="275" r:id="rId24"/>
    <p:sldId id="276" r:id="rId25"/>
    <p:sldId id="277" r:id="rId26"/>
    <p:sldId id="279" r:id="rId27"/>
    <p:sldId id="280" r:id="rId28"/>
    <p:sldId id="281" r:id="rId29"/>
    <p:sldId id="283" r:id="rId30"/>
    <p:sldId id="284" r:id="rId31"/>
    <p:sldId id="278" r:id="rId32"/>
    <p:sldId id="285" r:id="rId33"/>
    <p:sldId id="296" r:id="rId34"/>
    <p:sldId id="286"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80A3B-50B4-4AA3-8D8D-795961E6D850}" v="6" dt="2019-09-04T14:39:17.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08" d="100"/>
          <a:sy n="108" d="100"/>
        </p:scale>
        <p:origin x="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7AE08C-3067-47CB-9EF8-E1A9A9CF897B}"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B28DE-2A33-4416-AEA6-E156B1259E26}" type="slidenum">
              <a:rPr lang="en-US" smtClean="0"/>
              <a:t>‹#›</a:t>
            </a:fld>
            <a:endParaRPr lang="en-US"/>
          </a:p>
        </p:txBody>
      </p:sp>
    </p:spTree>
    <p:extLst>
      <p:ext uri="{BB962C8B-B14F-4D97-AF65-F5344CB8AC3E}">
        <p14:creationId xmlns:p14="http://schemas.microsoft.com/office/powerpoint/2010/main" val="2162398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7AE08C-3067-47CB-9EF8-E1A9A9CF897B}"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B28DE-2A33-4416-AEA6-E156B1259E26}" type="slidenum">
              <a:rPr lang="en-US" smtClean="0"/>
              <a:t>‹#›</a:t>
            </a:fld>
            <a:endParaRPr lang="en-US"/>
          </a:p>
        </p:txBody>
      </p:sp>
    </p:spTree>
    <p:extLst>
      <p:ext uri="{BB962C8B-B14F-4D97-AF65-F5344CB8AC3E}">
        <p14:creationId xmlns:p14="http://schemas.microsoft.com/office/powerpoint/2010/main" val="892047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7AE08C-3067-47CB-9EF8-E1A9A9CF897B}"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B28DE-2A33-4416-AEA6-E156B1259E26}" type="slidenum">
              <a:rPr lang="en-US" smtClean="0"/>
              <a:t>‹#›</a:t>
            </a:fld>
            <a:endParaRPr lang="en-US"/>
          </a:p>
        </p:txBody>
      </p:sp>
    </p:spTree>
    <p:extLst>
      <p:ext uri="{BB962C8B-B14F-4D97-AF65-F5344CB8AC3E}">
        <p14:creationId xmlns:p14="http://schemas.microsoft.com/office/powerpoint/2010/main" val="19144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7AE08C-3067-47CB-9EF8-E1A9A9CF897B}"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B28DE-2A33-4416-AEA6-E156B1259E26}" type="slidenum">
              <a:rPr lang="en-US" smtClean="0"/>
              <a:t>‹#›</a:t>
            </a:fld>
            <a:endParaRPr lang="en-US"/>
          </a:p>
        </p:txBody>
      </p:sp>
    </p:spTree>
    <p:extLst>
      <p:ext uri="{BB962C8B-B14F-4D97-AF65-F5344CB8AC3E}">
        <p14:creationId xmlns:p14="http://schemas.microsoft.com/office/powerpoint/2010/main" val="62390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7AE08C-3067-47CB-9EF8-E1A9A9CF897B}"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B28DE-2A33-4416-AEA6-E156B1259E26}" type="slidenum">
              <a:rPr lang="en-US" smtClean="0"/>
              <a:t>‹#›</a:t>
            </a:fld>
            <a:endParaRPr lang="en-US"/>
          </a:p>
        </p:txBody>
      </p:sp>
    </p:spTree>
    <p:extLst>
      <p:ext uri="{BB962C8B-B14F-4D97-AF65-F5344CB8AC3E}">
        <p14:creationId xmlns:p14="http://schemas.microsoft.com/office/powerpoint/2010/main" val="3230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7AE08C-3067-47CB-9EF8-E1A9A9CF897B}"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B28DE-2A33-4416-AEA6-E156B1259E26}" type="slidenum">
              <a:rPr lang="en-US" smtClean="0"/>
              <a:t>‹#›</a:t>
            </a:fld>
            <a:endParaRPr lang="en-US"/>
          </a:p>
        </p:txBody>
      </p:sp>
    </p:spTree>
    <p:extLst>
      <p:ext uri="{BB962C8B-B14F-4D97-AF65-F5344CB8AC3E}">
        <p14:creationId xmlns:p14="http://schemas.microsoft.com/office/powerpoint/2010/main" val="332032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7AE08C-3067-47CB-9EF8-E1A9A9CF897B}" type="datetimeFigureOut">
              <a:rPr lang="en-US" smtClean="0"/>
              <a:t>9/4/2019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7B28DE-2A33-4416-AEA6-E156B1259E26}" type="slidenum">
              <a:rPr lang="en-US" smtClean="0"/>
              <a:t>‹#›</a:t>
            </a:fld>
            <a:endParaRPr lang="en-US"/>
          </a:p>
        </p:txBody>
      </p:sp>
    </p:spTree>
    <p:extLst>
      <p:ext uri="{BB962C8B-B14F-4D97-AF65-F5344CB8AC3E}">
        <p14:creationId xmlns:p14="http://schemas.microsoft.com/office/powerpoint/2010/main" val="1532161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7AE08C-3067-47CB-9EF8-E1A9A9CF897B}" type="datetimeFigureOut">
              <a:rPr lang="en-US" smtClean="0"/>
              <a:t>9/4/2019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7B28DE-2A33-4416-AEA6-E156B1259E26}" type="slidenum">
              <a:rPr lang="en-US" smtClean="0"/>
              <a:t>‹#›</a:t>
            </a:fld>
            <a:endParaRPr lang="en-US"/>
          </a:p>
        </p:txBody>
      </p:sp>
    </p:spTree>
    <p:extLst>
      <p:ext uri="{BB962C8B-B14F-4D97-AF65-F5344CB8AC3E}">
        <p14:creationId xmlns:p14="http://schemas.microsoft.com/office/powerpoint/2010/main" val="156898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7AE08C-3067-47CB-9EF8-E1A9A9CF897B}" type="datetimeFigureOut">
              <a:rPr lang="en-US" smtClean="0"/>
              <a:t>9/4/2019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7B28DE-2A33-4416-AEA6-E156B1259E26}" type="slidenum">
              <a:rPr lang="en-US" smtClean="0"/>
              <a:t>‹#›</a:t>
            </a:fld>
            <a:endParaRPr lang="en-US"/>
          </a:p>
        </p:txBody>
      </p:sp>
    </p:spTree>
    <p:extLst>
      <p:ext uri="{BB962C8B-B14F-4D97-AF65-F5344CB8AC3E}">
        <p14:creationId xmlns:p14="http://schemas.microsoft.com/office/powerpoint/2010/main" val="79851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7AE08C-3067-47CB-9EF8-E1A9A9CF897B}"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B28DE-2A33-4416-AEA6-E156B1259E26}" type="slidenum">
              <a:rPr lang="en-US" smtClean="0"/>
              <a:t>‹#›</a:t>
            </a:fld>
            <a:endParaRPr lang="en-US"/>
          </a:p>
        </p:txBody>
      </p:sp>
    </p:spTree>
    <p:extLst>
      <p:ext uri="{BB962C8B-B14F-4D97-AF65-F5344CB8AC3E}">
        <p14:creationId xmlns:p14="http://schemas.microsoft.com/office/powerpoint/2010/main" val="259852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7AE08C-3067-47CB-9EF8-E1A9A9CF897B}"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B28DE-2A33-4416-AEA6-E156B1259E26}" type="slidenum">
              <a:rPr lang="en-US" smtClean="0"/>
              <a:t>‹#›</a:t>
            </a:fld>
            <a:endParaRPr lang="en-US"/>
          </a:p>
        </p:txBody>
      </p:sp>
    </p:spTree>
    <p:extLst>
      <p:ext uri="{BB962C8B-B14F-4D97-AF65-F5344CB8AC3E}">
        <p14:creationId xmlns:p14="http://schemas.microsoft.com/office/powerpoint/2010/main" val="1639148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AE08C-3067-47CB-9EF8-E1A9A9CF897B}" type="datetimeFigureOut">
              <a:rPr lang="en-US" smtClean="0"/>
              <a:t>9/4/2019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B28DE-2A33-4416-AEA6-E156B1259E26}" type="slidenum">
              <a:rPr lang="en-US" smtClean="0"/>
              <a:t>‹#›</a:t>
            </a:fld>
            <a:endParaRPr lang="en-US"/>
          </a:p>
        </p:txBody>
      </p:sp>
    </p:spTree>
    <p:extLst>
      <p:ext uri="{BB962C8B-B14F-4D97-AF65-F5344CB8AC3E}">
        <p14:creationId xmlns:p14="http://schemas.microsoft.com/office/powerpoint/2010/main" val="2014897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kcpsnrxHdCc"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tretch>
            <a:fillRect/>
          </a:stretch>
        </p:blipFill>
        <p:spPr>
          <a:xfrm>
            <a:off x="3206816" y="1085775"/>
            <a:ext cx="11609539" cy="5236848"/>
          </a:xfrm>
        </p:spPr>
      </p:pic>
      <p:sp>
        <p:nvSpPr>
          <p:cNvPr id="2" name="Title 1"/>
          <p:cNvSpPr>
            <a:spLocks noGrp="1"/>
          </p:cNvSpPr>
          <p:nvPr>
            <p:ph type="title"/>
          </p:nvPr>
        </p:nvSpPr>
        <p:spPr>
          <a:xfrm>
            <a:off x="838200" y="365125"/>
            <a:ext cx="10515600" cy="1583991"/>
          </a:xfrm>
        </p:spPr>
        <p:txBody>
          <a:bodyPr>
            <a:normAutofit fontScale="90000"/>
          </a:bodyPr>
          <a:lstStyle/>
          <a:p>
            <a:r>
              <a:rPr lang="en-US" dirty="0">
                <a:latin typeface="Britannic Bold" panose="020B0903060703020204" pitchFamily="34" charset="0"/>
              </a:rPr>
              <a:t>School Safety </a:t>
            </a:r>
            <a:r>
              <a:rPr lang="en-US" dirty="0"/>
              <a:t>– </a:t>
            </a:r>
            <a:r>
              <a:rPr lang="en-US" sz="3100" dirty="0">
                <a:latin typeface="Impact" panose="020B0806030902050204" pitchFamily="34" charset="0"/>
              </a:rPr>
              <a:t>A Layered Approach to removing the soft target</a:t>
            </a:r>
            <a:br>
              <a:rPr lang="en-US" sz="2700" dirty="0"/>
            </a:br>
            <a:br>
              <a:rPr lang="en-US" sz="3600" dirty="0"/>
            </a:br>
            <a:endParaRPr lang="en-US"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79" y="1157120"/>
            <a:ext cx="5638800" cy="4145819"/>
          </a:xfrm>
          <a:prstGeom prst="rect">
            <a:avLst/>
          </a:prstGeom>
        </p:spPr>
      </p:pic>
    </p:spTree>
    <p:extLst>
      <p:ext uri="{BB962C8B-B14F-4D97-AF65-F5344CB8AC3E}">
        <p14:creationId xmlns:p14="http://schemas.microsoft.com/office/powerpoint/2010/main" val="2165776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Hardening – Lessons learned-Parkland Florida</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In Parkland Florida, the killer made attempts to shoot out hurricane rated plate glass on the third floor</a:t>
            </a:r>
          </a:p>
          <a:p>
            <a:pPr>
              <a:buFont typeface="Wingdings" panose="05000000000000000000" pitchFamily="2" charset="2"/>
              <a:buChar char="Ø"/>
            </a:pPr>
            <a:r>
              <a:rPr lang="en-US" b="1" dirty="0"/>
              <a:t>Due to the hurricane rating the glass did not shatter or break apart creating an open window</a:t>
            </a:r>
          </a:p>
          <a:p>
            <a:pPr>
              <a:buFont typeface="Wingdings" panose="05000000000000000000" pitchFamily="2" charset="2"/>
              <a:buChar char="Ø"/>
            </a:pPr>
            <a:r>
              <a:rPr lang="en-US" b="1" dirty="0"/>
              <a:t>An open window would have allowed for direct line of fire on top of fleeing students as they ran out the west exit/entrance at the 1200 building</a:t>
            </a:r>
          </a:p>
          <a:p>
            <a:pPr>
              <a:buFont typeface="Wingdings" panose="05000000000000000000" pitchFamily="2" charset="2"/>
              <a:buChar char="Ø"/>
            </a:pPr>
            <a:r>
              <a:rPr lang="en-US" b="1" dirty="0"/>
              <a:t>Killer never entered a classroom</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95365" y="-125952"/>
            <a:ext cx="5811838" cy="6793992"/>
          </a:xfrm>
          <a:prstGeom prst="rect">
            <a:avLst/>
          </a:prstGeom>
        </p:spPr>
      </p:pic>
    </p:spTree>
    <p:extLst>
      <p:ext uri="{BB962C8B-B14F-4D97-AF65-F5344CB8AC3E}">
        <p14:creationId xmlns:p14="http://schemas.microsoft.com/office/powerpoint/2010/main" val="44830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Hardening – Lessons learned-Parkland Florida</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In Parkland Florida, the killer made attempts to shoot out hurricane rated plate glass on the third floor</a:t>
            </a:r>
          </a:p>
          <a:p>
            <a:pPr>
              <a:buFont typeface="Wingdings" panose="05000000000000000000" pitchFamily="2" charset="2"/>
              <a:buChar char="Ø"/>
            </a:pPr>
            <a:r>
              <a:rPr lang="en-US" b="1" dirty="0"/>
              <a:t>Due to the hurricane rating the glass did not shatter or break apart creating an open window</a:t>
            </a:r>
          </a:p>
          <a:p>
            <a:pPr>
              <a:buFont typeface="Wingdings" panose="05000000000000000000" pitchFamily="2" charset="2"/>
              <a:buChar char="Ø"/>
            </a:pPr>
            <a:r>
              <a:rPr lang="en-US" b="1" dirty="0"/>
              <a:t>An open window would have allowed for direct line of fire on top of fleeing students as they ran out the west exit/entrance at the 1200 building</a:t>
            </a:r>
          </a:p>
          <a:p>
            <a:pPr>
              <a:buFont typeface="Wingdings" panose="05000000000000000000" pitchFamily="2" charset="2"/>
              <a:buChar char="Ø"/>
            </a:pPr>
            <a:r>
              <a:rPr lang="en-US" b="1" dirty="0"/>
              <a:t>Killer never entered a classroom</a:t>
            </a:r>
            <a:endParaRPr lang="en-US" dirty="0"/>
          </a:p>
        </p:txBody>
      </p:sp>
    </p:spTree>
    <p:extLst>
      <p:ext uri="{BB962C8B-B14F-4D97-AF65-F5344CB8AC3E}">
        <p14:creationId xmlns:p14="http://schemas.microsoft.com/office/powerpoint/2010/main" val="290583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Hardening – Lessons learned-</a:t>
            </a:r>
            <a:r>
              <a:rPr lang="en-US" dirty="0" err="1"/>
              <a:t>Sante</a:t>
            </a:r>
            <a:r>
              <a:rPr lang="en-US" dirty="0"/>
              <a:t>’ Fe Texas</a:t>
            </a:r>
            <a:br>
              <a:rPr lang="en-US" dirty="0"/>
            </a:b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In Santé Fe Texas, students made attempts to close the door between the killer and the classroom.</a:t>
            </a:r>
          </a:p>
          <a:p>
            <a:pPr>
              <a:buFont typeface="Wingdings" panose="05000000000000000000" pitchFamily="2" charset="2"/>
              <a:buChar char="Ø"/>
            </a:pPr>
            <a:r>
              <a:rPr lang="en-US" b="1" dirty="0"/>
              <a:t> The killer simply shot through the door striking the students</a:t>
            </a:r>
            <a:endParaRPr lang="en-US" dirty="0"/>
          </a:p>
        </p:txBody>
      </p:sp>
    </p:spTree>
    <p:extLst>
      <p:ext uri="{BB962C8B-B14F-4D97-AF65-F5344CB8AC3E}">
        <p14:creationId xmlns:p14="http://schemas.microsoft.com/office/powerpoint/2010/main" val="37437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Hardening-Lessons Learned-Noblesville IN</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In Noblesville Indiana, when the shooting occurred, neighboring classrooms closed their doors </a:t>
            </a:r>
          </a:p>
          <a:p>
            <a:pPr>
              <a:buFont typeface="Wingdings" panose="05000000000000000000" pitchFamily="2" charset="2"/>
              <a:buChar char="Ø"/>
            </a:pPr>
            <a:r>
              <a:rPr lang="en-US" b="1" dirty="0"/>
              <a:t>Teachers began to tether the doors with pant belts in an effort to keep the shooter from entering their classrooms</a:t>
            </a:r>
          </a:p>
          <a:p>
            <a:pPr>
              <a:buFont typeface="Wingdings" panose="05000000000000000000" pitchFamily="2" charset="2"/>
              <a:buChar char="Ø"/>
            </a:pPr>
            <a:r>
              <a:rPr lang="en-US" b="1" dirty="0"/>
              <a:t>Door tethering is directly from the ALICE training manual </a:t>
            </a:r>
          </a:p>
          <a:p>
            <a:pPr>
              <a:buFont typeface="Wingdings" panose="05000000000000000000" pitchFamily="2" charset="2"/>
              <a:buChar char="Ø"/>
            </a:pPr>
            <a:r>
              <a:rPr lang="en-US" b="1" dirty="0"/>
              <a:t>A protected space (classroom) with protected door, viewing glass, door latch device and hinge would eliminate this exposure </a:t>
            </a:r>
          </a:p>
          <a:p>
            <a:pPr marL="0" indent="0">
              <a:buNone/>
            </a:pPr>
            <a:endParaRPr lang="en-US" dirty="0"/>
          </a:p>
        </p:txBody>
      </p:sp>
    </p:spTree>
    <p:extLst>
      <p:ext uri="{BB962C8B-B14F-4D97-AF65-F5344CB8AC3E}">
        <p14:creationId xmlns:p14="http://schemas.microsoft.com/office/powerpoint/2010/main" val="82300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a:t>
            </a:r>
            <a:r>
              <a:rPr lang="en-US" b="1" dirty="0"/>
              <a:t>Immediate Notification</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Notification in the event of an emergency needs to be immediate and direct to E911, students and staff on the entire campus</a:t>
            </a:r>
          </a:p>
          <a:p>
            <a:pPr>
              <a:buFont typeface="Wingdings" panose="05000000000000000000" pitchFamily="2" charset="2"/>
              <a:buChar char="Ø"/>
            </a:pPr>
            <a:r>
              <a:rPr lang="en-US" b="1" dirty="0"/>
              <a:t>The method used should be in such a manner as it considers gross motor skills</a:t>
            </a:r>
          </a:p>
          <a:p>
            <a:pPr>
              <a:buFont typeface="Wingdings" panose="05000000000000000000" pitchFamily="2" charset="2"/>
              <a:buChar char="Ø"/>
            </a:pPr>
            <a:r>
              <a:rPr lang="en-US" b="1" dirty="0"/>
              <a:t>At southwestern the notification system utilizes a simple key fob worn on a lanyard by all teachers and staff</a:t>
            </a:r>
          </a:p>
          <a:p>
            <a:pPr>
              <a:buFont typeface="Wingdings" panose="05000000000000000000" pitchFamily="2" charset="2"/>
              <a:buChar char="Ø"/>
            </a:pPr>
            <a:r>
              <a:rPr lang="en-US" b="1" dirty="0"/>
              <a:t>The immediate notification system must contain an audible alarm for the entire campus that not only covers the inside of the structure but outside the immediate campus. </a:t>
            </a:r>
            <a:endParaRPr lang="en-US" dirty="0"/>
          </a:p>
        </p:txBody>
      </p:sp>
    </p:spTree>
    <p:extLst>
      <p:ext uri="{BB962C8B-B14F-4D97-AF65-F5344CB8AC3E}">
        <p14:creationId xmlns:p14="http://schemas.microsoft.com/office/powerpoint/2010/main" val="32832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a:t>
            </a:r>
            <a:r>
              <a:rPr lang="en-US" b="1" dirty="0"/>
              <a:t>Immediate Notification</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Immediate text message alert upon fob being activated</a:t>
            </a:r>
          </a:p>
          <a:p>
            <a:pPr>
              <a:buFont typeface="Wingdings" panose="05000000000000000000" pitchFamily="2" charset="2"/>
              <a:buChar char="Ø"/>
            </a:pPr>
            <a:r>
              <a:rPr lang="en-US" b="1" dirty="0"/>
              <a:t>Text messages can be immediately sent to all school staff, selected important personnel and all law enforcement in the district</a:t>
            </a:r>
          </a:p>
          <a:p>
            <a:pPr>
              <a:buFont typeface="Wingdings" panose="05000000000000000000" pitchFamily="2" charset="2"/>
              <a:buChar char="Ø"/>
            </a:pPr>
            <a:r>
              <a:rPr lang="en-US" b="1" dirty="0"/>
              <a:t>The immediate notification system must be supported by proper training and protocols for all staff and students on exactly what to do in the event of an alarm</a:t>
            </a:r>
          </a:p>
          <a:p>
            <a:pPr>
              <a:buFont typeface="Wingdings" panose="05000000000000000000" pitchFamily="2" charset="2"/>
              <a:buChar char="Ø"/>
            </a:pPr>
            <a:r>
              <a:rPr lang="en-US" b="1" dirty="0"/>
              <a:t>Reaction should be immediate and directly to the nearest hardened classroom or room. Students should be instructed to a clearly marked portion of the room, away from the fan of fire from the doorway or window </a:t>
            </a:r>
            <a:endParaRPr lang="en-US" dirty="0"/>
          </a:p>
        </p:txBody>
      </p:sp>
    </p:spTree>
    <p:extLst>
      <p:ext uri="{BB962C8B-B14F-4D97-AF65-F5344CB8AC3E}">
        <p14:creationId xmlns:p14="http://schemas.microsoft.com/office/powerpoint/2010/main" val="132513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b="1" dirty="0"/>
              <a:t>Immediate notification</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Students should be trained to respond to these safe corners inside the protected space and place stacked desks, books or other nearby items around to protect from any shrapnel or debris from vital organs</a:t>
            </a:r>
          </a:p>
          <a:p>
            <a:pPr>
              <a:buFont typeface="Wingdings" panose="05000000000000000000" pitchFamily="2" charset="2"/>
              <a:buChar char="Ø"/>
            </a:pPr>
            <a:r>
              <a:rPr lang="en-US" b="1" dirty="0"/>
              <a:t>The average call to E911 in an active shooter event is 2 to 3 minutes </a:t>
            </a:r>
          </a:p>
          <a:p>
            <a:pPr>
              <a:buFont typeface="Wingdings" panose="05000000000000000000" pitchFamily="2" charset="2"/>
              <a:buChar char="Ø"/>
            </a:pPr>
            <a:r>
              <a:rPr lang="en-US" b="1" dirty="0"/>
              <a:t>Most of the information received is from a frantic person with vague information or a third part </a:t>
            </a: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8809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b="1" dirty="0"/>
              <a:t>Actionable Intelligence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b="1" dirty="0"/>
              <a:t>Actionable intelligence is best obtained by direct internet protocol (IP) Virtual private Network (VPN) secure connection to cameras and floor plans by an E911 operator</a:t>
            </a:r>
          </a:p>
          <a:p>
            <a:pPr>
              <a:buFont typeface="Wingdings" panose="05000000000000000000" pitchFamily="2" charset="2"/>
              <a:buChar char="Ø"/>
            </a:pPr>
            <a:r>
              <a:rPr lang="en-US" b="1" dirty="0"/>
              <a:t>The E911 Emergency Response Stations should have a Graphic User Interface that provides the E911 center immediate notification, and actionable intelligence at the time of the attack</a:t>
            </a:r>
          </a:p>
          <a:p>
            <a:pPr>
              <a:buFont typeface="Wingdings" panose="05000000000000000000" pitchFamily="2" charset="2"/>
              <a:buChar char="Ø"/>
            </a:pPr>
            <a:r>
              <a:rPr lang="en-US" b="1" dirty="0"/>
              <a:t>All the apps and other systems currently available lack this</a:t>
            </a:r>
          </a:p>
          <a:p>
            <a:pPr>
              <a:buFont typeface="Wingdings" panose="05000000000000000000" pitchFamily="2" charset="2"/>
              <a:buChar char="Ø"/>
            </a:pPr>
            <a:r>
              <a:rPr lang="en-US" b="1" dirty="0"/>
              <a:t>E911 can now relay vital accurate real time information to responding law enforcement</a:t>
            </a:r>
          </a:p>
          <a:p>
            <a:pPr>
              <a:buFont typeface="Wingdings" panose="05000000000000000000" pitchFamily="2" charset="2"/>
              <a:buChar char="Ø"/>
            </a:pPr>
            <a:endParaRPr lang="en-US" b="1" dirty="0"/>
          </a:p>
          <a:p>
            <a:endParaRPr lang="en-US" b="1" dirty="0"/>
          </a:p>
          <a:p>
            <a:endParaRPr lang="en-US" dirty="0"/>
          </a:p>
        </p:txBody>
      </p:sp>
    </p:spTree>
    <p:extLst>
      <p:ext uri="{BB962C8B-B14F-4D97-AF65-F5344CB8AC3E}">
        <p14:creationId xmlns:p14="http://schemas.microsoft.com/office/powerpoint/2010/main" val="426739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2562225" y="1233489"/>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b="1" dirty="0"/>
              <a:t>Actionable Intelligence</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True actionable intelligence gives us</a:t>
            </a:r>
          </a:p>
          <a:p>
            <a:pPr marL="1028700" lvl="1" indent="-571500">
              <a:buFont typeface="+mj-lt"/>
              <a:buAutoNum type="romanUcPeriod"/>
            </a:pPr>
            <a:r>
              <a:rPr lang="en-US" b="1" dirty="0"/>
              <a:t>real time suspect movements </a:t>
            </a:r>
          </a:p>
          <a:p>
            <a:pPr marL="1028700" lvl="1" indent="-571500">
              <a:buFont typeface="+mj-lt"/>
              <a:buAutoNum type="romanUcPeriod"/>
            </a:pPr>
            <a:r>
              <a:rPr lang="en-US" b="1" dirty="0"/>
              <a:t>actual locations at all times </a:t>
            </a:r>
          </a:p>
          <a:p>
            <a:pPr marL="1028700" lvl="1" indent="-571500">
              <a:buFont typeface="+mj-lt"/>
              <a:buAutoNum type="romanUcPeriod"/>
            </a:pPr>
            <a:r>
              <a:rPr lang="en-US" b="1" dirty="0"/>
              <a:t>weapons platform </a:t>
            </a:r>
          </a:p>
          <a:p>
            <a:pPr marL="1028700" lvl="1" indent="-571500">
              <a:buFont typeface="+mj-lt"/>
              <a:buAutoNum type="romanUcPeriod"/>
            </a:pPr>
            <a:r>
              <a:rPr lang="en-US" b="1" dirty="0"/>
              <a:t>descriptors</a:t>
            </a:r>
          </a:p>
          <a:p>
            <a:pPr marL="1028700" lvl="1" indent="-571500">
              <a:buFont typeface="+mj-lt"/>
              <a:buAutoNum type="romanUcPeriod"/>
            </a:pPr>
            <a:r>
              <a:rPr lang="en-US" b="1" dirty="0"/>
              <a:t>how many assailants </a:t>
            </a:r>
          </a:p>
          <a:p>
            <a:pPr marL="1028700" lvl="1" indent="-571500">
              <a:buFont typeface="+mj-lt"/>
              <a:buAutoNum type="romanUcPeriod"/>
            </a:pPr>
            <a:r>
              <a:rPr lang="en-US" b="1" dirty="0"/>
              <a:t>nearby wounded-casualties</a:t>
            </a:r>
          </a:p>
          <a:p>
            <a:pPr marL="1028700" lvl="1" indent="-571500">
              <a:buFont typeface="+mj-lt"/>
              <a:buAutoNum type="romanUcPeriod"/>
            </a:pPr>
            <a:r>
              <a:rPr lang="en-US" b="1" dirty="0"/>
              <a:t>speed and direction of event</a:t>
            </a:r>
            <a:endParaRPr lang="en-US" dirty="0"/>
          </a:p>
        </p:txBody>
      </p:sp>
    </p:spTree>
    <p:extLst>
      <p:ext uri="{BB962C8B-B14F-4D97-AF65-F5344CB8AC3E}">
        <p14:creationId xmlns:p14="http://schemas.microsoft.com/office/powerpoint/2010/main" val="309926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b="1" dirty="0"/>
              <a:t>Actionable Intelligence</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Smart phone applications as an example will give us immediate notification but it will only be at the time and general location of the event </a:t>
            </a:r>
          </a:p>
          <a:p>
            <a:pPr>
              <a:buFont typeface="Wingdings" panose="05000000000000000000" pitchFamily="2" charset="2"/>
              <a:buChar char="Ø"/>
            </a:pPr>
            <a:r>
              <a:rPr lang="en-US" b="1" dirty="0"/>
              <a:t>We know these events are fluid and can cover much ground quickly thus telling us we need to see inside to know what is happening in order to respond to it accurately and without delay</a:t>
            </a:r>
          </a:p>
          <a:p>
            <a:pPr>
              <a:buFont typeface="Wingdings" panose="05000000000000000000" pitchFamily="2" charset="2"/>
              <a:buChar char="Ø"/>
            </a:pPr>
            <a:r>
              <a:rPr lang="en-US" b="1" dirty="0"/>
              <a:t>Time is critical. Actionable intelligence along with immediate notification takes back valuable time taken by the attacker and places it in the hands of responding law enforcement</a:t>
            </a:r>
            <a:endParaRPr lang="en-US" dirty="0"/>
          </a:p>
        </p:txBody>
      </p:sp>
    </p:spTree>
    <p:extLst>
      <p:ext uri="{BB962C8B-B14F-4D97-AF65-F5344CB8AC3E}">
        <p14:creationId xmlns:p14="http://schemas.microsoft.com/office/powerpoint/2010/main" val="239028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ctrTitle"/>
          </p:nvPr>
        </p:nvSpPr>
        <p:spPr>
          <a:xfrm>
            <a:off x="1524000" y="171450"/>
            <a:ext cx="9144000" cy="962025"/>
          </a:xfrm>
        </p:spPr>
        <p:txBody>
          <a:bodyPr>
            <a:normAutofit fontScale="90000"/>
          </a:bodyPr>
          <a:lstStyle/>
          <a:p>
            <a:r>
              <a:rPr lang="en-US" b="1" dirty="0"/>
              <a:t>School Safety- Lessons Learned</a:t>
            </a:r>
          </a:p>
        </p:txBody>
      </p:sp>
      <p:sp>
        <p:nvSpPr>
          <p:cNvPr id="3" name="Subtitle 2"/>
          <p:cNvSpPr>
            <a:spLocks noGrp="1"/>
          </p:cNvSpPr>
          <p:nvPr>
            <p:ph type="subTitle" idx="1"/>
          </p:nvPr>
        </p:nvSpPr>
        <p:spPr>
          <a:xfrm>
            <a:off x="1524000" y="1644315"/>
            <a:ext cx="9144000" cy="4531895"/>
          </a:xfrm>
        </p:spPr>
        <p:txBody>
          <a:bodyPr>
            <a:normAutofit/>
          </a:bodyPr>
          <a:lstStyle/>
          <a:p>
            <a:pPr marL="342900" indent="-342900" algn="l">
              <a:buFont typeface="Wingdings" panose="05000000000000000000" pitchFamily="2" charset="2"/>
              <a:buChar char="Ø"/>
            </a:pPr>
            <a:r>
              <a:rPr lang="en-US" b="1" dirty="0">
                <a:effectLst>
                  <a:outerShdw blurRad="38100" dist="38100" dir="2700000" algn="tl">
                    <a:srgbClr val="000000">
                      <a:alpha val="43137"/>
                    </a:srgbClr>
                  </a:outerShdw>
                </a:effectLst>
              </a:rPr>
              <a:t>Columbine – 19 years ago – Little has changed in regard to structure hardening</a:t>
            </a:r>
            <a:endParaRPr lang="en-US" dirty="0">
              <a:effectLst>
                <a:outerShdw blurRad="38100" dist="38100" dir="2700000" algn="tl">
                  <a:srgbClr val="000000">
                    <a:alpha val="43137"/>
                  </a:srgbClr>
                </a:outerShdw>
              </a:effectLst>
            </a:endParaRPr>
          </a:p>
          <a:p>
            <a:pPr marL="342900" indent="-342900" algn="l">
              <a:buFont typeface="Wingdings" panose="05000000000000000000" pitchFamily="2" charset="2"/>
              <a:buChar char="Ø"/>
            </a:pPr>
            <a:r>
              <a:rPr lang="en-US" b="1" dirty="0">
                <a:effectLst>
                  <a:outerShdw blurRad="38100" dist="38100" dir="2700000" algn="tl">
                    <a:srgbClr val="000000">
                      <a:alpha val="43137"/>
                    </a:srgbClr>
                  </a:outerShdw>
                </a:effectLst>
              </a:rPr>
              <a:t>Active shooter events are over in 4 to 6 minutes on average </a:t>
            </a:r>
          </a:p>
          <a:p>
            <a:pPr marL="342900" indent="-342900" algn="l">
              <a:buFont typeface="Wingdings" panose="05000000000000000000" pitchFamily="2" charset="2"/>
              <a:buChar char="Ø"/>
            </a:pPr>
            <a:r>
              <a:rPr lang="en-US" b="1" dirty="0">
                <a:effectLst>
                  <a:outerShdw blurRad="38100" dist="38100" dir="2700000" algn="tl">
                    <a:srgbClr val="000000">
                      <a:alpha val="43137"/>
                    </a:srgbClr>
                  </a:outerShdw>
                </a:effectLst>
              </a:rPr>
              <a:t>It takes an average of 2 to 3 minutes for E911 to be called</a:t>
            </a:r>
          </a:p>
          <a:p>
            <a:pPr marL="342900" indent="-342900" algn="l">
              <a:buFont typeface="Wingdings" panose="05000000000000000000" pitchFamily="2" charset="2"/>
              <a:buChar char="Ø"/>
            </a:pPr>
            <a:r>
              <a:rPr lang="en-US" b="1" dirty="0">
                <a:effectLst>
                  <a:outerShdw blurRad="38100" dist="38100" dir="2700000" algn="tl">
                    <a:srgbClr val="000000">
                      <a:alpha val="43137"/>
                    </a:srgbClr>
                  </a:outerShdw>
                </a:effectLst>
              </a:rPr>
              <a:t>At Parkland some of the initial calls from those inside the 1200 building went to parents. Parents called 911</a:t>
            </a:r>
          </a:p>
          <a:p>
            <a:pPr marL="342900" indent="-342900" algn="l">
              <a:buFont typeface="Wingdings" panose="05000000000000000000" pitchFamily="2" charset="2"/>
              <a:buChar char="Ø"/>
            </a:pPr>
            <a:r>
              <a:rPr lang="en-US" b="1" dirty="0">
                <a:effectLst>
                  <a:outerShdw blurRad="38100" dist="38100" dir="2700000" algn="tl">
                    <a:srgbClr val="000000">
                      <a:alpha val="43137"/>
                    </a:srgbClr>
                  </a:outerShdw>
                </a:effectLst>
              </a:rPr>
              <a:t>Average law enforcement response times are 7-12 minutes</a:t>
            </a:r>
          </a:p>
          <a:p>
            <a:pPr marL="342900" indent="-342900" algn="l">
              <a:buFont typeface="Wingdings" panose="05000000000000000000" pitchFamily="2" charset="2"/>
              <a:buChar char="Ø"/>
            </a:pPr>
            <a:r>
              <a:rPr lang="en-US" b="1" dirty="0">
                <a:effectLst>
                  <a:outerShdw blurRad="38100" dist="38100" dir="2700000" algn="tl">
                    <a:srgbClr val="000000">
                      <a:alpha val="43137"/>
                    </a:srgbClr>
                  </a:outerShdw>
                </a:effectLst>
              </a:rPr>
              <a:t>E911 systems from telephone calls flooding in can crash and overload sending the calls elsewhere and enhancing confusion and delay </a:t>
            </a:r>
            <a:endParaRPr lang="en-US" dirty="0">
              <a:effectLst>
                <a:outerShdw blurRad="38100" dist="38100" dir="2700000" algn="tl">
                  <a:srgbClr val="000000">
                    <a:alpha val="43137"/>
                  </a:srgbClr>
                </a:outerShdw>
              </a:effectLst>
            </a:endParaRPr>
          </a:p>
          <a:p>
            <a:pPr algn="l"/>
            <a:endParaRPr lang="en-US" dirty="0"/>
          </a:p>
        </p:txBody>
      </p:sp>
    </p:spTree>
    <p:extLst>
      <p:ext uri="{BB962C8B-B14F-4D97-AF65-F5344CB8AC3E}">
        <p14:creationId xmlns:p14="http://schemas.microsoft.com/office/powerpoint/2010/main" val="376894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a:t>
            </a:r>
            <a:r>
              <a:rPr lang="en-US" b="1" dirty="0"/>
              <a:t>Actionable Intelligence</a:t>
            </a:r>
          </a:p>
        </p:txBody>
      </p:sp>
      <p:sp>
        <p:nvSpPr>
          <p:cNvPr id="3" name="Content Placeholder 2"/>
          <p:cNvSpPr>
            <a:spLocks noGrp="1"/>
          </p:cNvSpPr>
          <p:nvPr>
            <p:ph idx="1"/>
          </p:nvPr>
        </p:nvSpPr>
        <p:spPr>
          <a:xfrm>
            <a:off x="838200" y="1981200"/>
            <a:ext cx="10515600" cy="4750106"/>
          </a:xfrm>
        </p:spPr>
        <p:txBody>
          <a:bodyPr>
            <a:normAutofit/>
          </a:bodyPr>
          <a:lstStyle/>
          <a:p>
            <a:pPr>
              <a:buFont typeface="Wingdings" panose="05000000000000000000" pitchFamily="2" charset="2"/>
              <a:buChar char="Ø"/>
            </a:pPr>
            <a:r>
              <a:rPr lang="en-US" b="1" dirty="0"/>
              <a:t>Direct communication from inside each classroom to E911</a:t>
            </a:r>
          </a:p>
          <a:p>
            <a:pPr>
              <a:buFont typeface="Wingdings" panose="05000000000000000000" pitchFamily="2" charset="2"/>
              <a:buChar char="Ø"/>
            </a:pPr>
            <a:r>
              <a:rPr lang="en-US" b="1" dirty="0"/>
              <a:t>Call boxes and simple toggle switches work well that feed real time information about what is happening inside a particular classroom</a:t>
            </a:r>
          </a:p>
          <a:p>
            <a:pPr>
              <a:buFont typeface="Wingdings" panose="05000000000000000000" pitchFamily="2" charset="2"/>
              <a:buChar char="Ø"/>
            </a:pPr>
            <a:r>
              <a:rPr lang="en-US" b="1" dirty="0"/>
              <a:t>Safe-under attack-medical emergency as an example. Students and teachers should be as quiet as possible. Talking on telephones should be avoided </a:t>
            </a:r>
          </a:p>
          <a:p>
            <a:pPr>
              <a:buFont typeface="Wingdings" panose="05000000000000000000" pitchFamily="2" charset="2"/>
              <a:buChar char="Ø"/>
            </a:pPr>
            <a:endParaRPr lang="en-US" b="1"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56471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a:t>
            </a:r>
            <a:r>
              <a:rPr lang="en-US" b="1" dirty="0"/>
              <a:t>Actionable Intelligence</a:t>
            </a:r>
          </a:p>
        </p:txBody>
      </p:sp>
      <p:sp>
        <p:nvSpPr>
          <p:cNvPr id="3" name="Content Placeholder 2"/>
          <p:cNvSpPr>
            <a:spLocks noGrp="1"/>
          </p:cNvSpPr>
          <p:nvPr>
            <p:ph idx="1"/>
          </p:nvPr>
        </p:nvSpPr>
        <p:spPr>
          <a:xfrm>
            <a:off x="838200" y="1748588"/>
            <a:ext cx="10515600" cy="4982717"/>
          </a:xfrm>
        </p:spPr>
        <p:txBody>
          <a:bodyPr>
            <a:normAutofit/>
          </a:bodyPr>
          <a:lstStyle/>
          <a:p>
            <a:pPr>
              <a:buFont typeface="Wingdings" panose="05000000000000000000" pitchFamily="2" charset="2"/>
              <a:buChar char="Ø"/>
            </a:pPr>
            <a:r>
              <a:rPr lang="en-US" b="1" dirty="0"/>
              <a:t>Tactical tablets that are directly fed to/from the E911 system can be carried inside the structure by responding law enforcement</a:t>
            </a:r>
          </a:p>
          <a:p>
            <a:pPr>
              <a:buFont typeface="Wingdings" panose="05000000000000000000" pitchFamily="2" charset="2"/>
              <a:buChar char="Ø"/>
            </a:pPr>
            <a:r>
              <a:rPr lang="en-US" b="1" dirty="0"/>
              <a:t>Tactical Tablets give the “boots on the ground” the direct visual as opposed to radio relayed</a:t>
            </a:r>
          </a:p>
          <a:p>
            <a:pPr>
              <a:buFont typeface="Wingdings" panose="05000000000000000000" pitchFamily="2" charset="2"/>
              <a:buChar char="Ø"/>
            </a:pPr>
            <a:r>
              <a:rPr lang="en-US" b="1" dirty="0"/>
              <a:t>With proper systems it can also give the ability to unlock doors that are locked with little to no effort</a:t>
            </a:r>
          </a:p>
          <a:p>
            <a:pPr>
              <a:buFont typeface="Wingdings" panose="05000000000000000000" pitchFamily="2" charset="2"/>
              <a:buChar char="Ø"/>
            </a:pPr>
            <a:r>
              <a:rPr lang="en-US" b="1" dirty="0"/>
              <a:t>If key card/fob access is not available to responders, specific perimeter entry doors should be electronically controlled from an Emergency Response station located at E 911.  These doors are identified on the GUI and physically by a blue strobe</a:t>
            </a:r>
          </a:p>
          <a:p>
            <a:pPr marL="0" indent="0">
              <a:buNone/>
            </a:pPr>
            <a:endParaRPr lang="en-US" b="1" dirty="0"/>
          </a:p>
          <a:p>
            <a:pPr>
              <a:buFont typeface="Wingdings" panose="05000000000000000000" pitchFamily="2" charset="2"/>
              <a:buChar char="Ø"/>
            </a:pPr>
            <a:endParaRPr lang="en-US" b="1"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37078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Safety-Actionable intelligence lesson learned</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At Marjory Stoneman Douglas the killer walked out with the fleeing students. </a:t>
            </a:r>
          </a:p>
          <a:p>
            <a:pPr>
              <a:buFont typeface="Wingdings" panose="05000000000000000000" pitchFamily="2" charset="2"/>
              <a:buChar char="Ø"/>
            </a:pPr>
            <a:r>
              <a:rPr lang="en-US" b="1" dirty="0"/>
              <a:t>Responding law enforcement had access to a closed camera system at the school that had a delay. They had no idea the killer fled and feared that he was still inside creating a hostage situation. </a:t>
            </a:r>
          </a:p>
          <a:p>
            <a:pPr>
              <a:buFont typeface="Wingdings" panose="05000000000000000000" pitchFamily="2" charset="2"/>
              <a:buChar char="Ø"/>
            </a:pPr>
            <a:r>
              <a:rPr lang="en-US" b="1" dirty="0"/>
              <a:t>A good actionable intelligence piece would have told responding law enforcement that he was leaving the 1200 building</a:t>
            </a:r>
          </a:p>
          <a:p>
            <a:pPr>
              <a:buFont typeface="Wingdings" panose="05000000000000000000" pitchFamily="2" charset="2"/>
              <a:buChar char="Ø"/>
            </a:pPr>
            <a:r>
              <a:rPr lang="en-US" b="1" dirty="0"/>
              <a:t>This situation created more devastation to the wounded as emergency responders held and left the wounded without responding help</a:t>
            </a:r>
            <a:endParaRPr lang="en-US" dirty="0"/>
          </a:p>
          <a:p>
            <a:endParaRPr lang="en-US" dirty="0"/>
          </a:p>
        </p:txBody>
      </p:sp>
    </p:spTree>
    <p:extLst>
      <p:ext uri="{BB962C8B-B14F-4D97-AF65-F5344CB8AC3E}">
        <p14:creationId xmlns:p14="http://schemas.microsoft.com/office/powerpoint/2010/main" val="205290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b="1" dirty="0"/>
              <a:t>The building fights back</a:t>
            </a: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en-US" b="1" dirty="0"/>
              <a:t> A final component of the actionable intelligence piece is the use of countermeasures</a:t>
            </a:r>
          </a:p>
          <a:p>
            <a:pPr>
              <a:buFont typeface="Wingdings" panose="05000000000000000000" pitchFamily="2" charset="2"/>
              <a:buChar char="Ø"/>
            </a:pPr>
            <a:r>
              <a:rPr lang="en-US" b="1" dirty="0"/>
              <a:t>Smoke is the first countermeasure that should be considered</a:t>
            </a:r>
          </a:p>
          <a:p>
            <a:pPr>
              <a:buFont typeface="Wingdings" panose="05000000000000000000" pitchFamily="2" charset="2"/>
              <a:buChar char="Ø"/>
            </a:pPr>
            <a:r>
              <a:rPr lang="en-US" b="1" dirty="0"/>
              <a:t>Activated by the E911 center, its purpose is to drive the shooter away from the protected spaces and into the hands of responding law enforcement. </a:t>
            </a:r>
          </a:p>
          <a:p>
            <a:pPr>
              <a:buFont typeface="Wingdings" panose="05000000000000000000" pitchFamily="2" charset="2"/>
              <a:buChar char="Ø"/>
            </a:pPr>
            <a:r>
              <a:rPr lang="en-US" b="1" dirty="0"/>
              <a:t>This allows the structure to fight back </a:t>
            </a:r>
            <a:r>
              <a:rPr lang="en-US" b="1" u="sng" dirty="0"/>
              <a:t>BEFORE</a:t>
            </a:r>
            <a:r>
              <a:rPr lang="en-US" b="1" dirty="0"/>
              <a:t> law enforcement arrives</a:t>
            </a:r>
          </a:p>
          <a:p>
            <a:pPr>
              <a:buFont typeface="Wingdings" panose="05000000000000000000" pitchFamily="2" charset="2"/>
              <a:buChar char="Ø"/>
            </a:pPr>
            <a:r>
              <a:rPr lang="en-US" b="1" dirty="0"/>
              <a:t>It is also a fire retardant product that doubles as a fire extinguisher should a bomb or incendiary device be deployed by the killer</a:t>
            </a:r>
          </a:p>
          <a:p>
            <a:pPr>
              <a:buFont typeface="Wingdings" panose="05000000000000000000" pitchFamily="2" charset="2"/>
              <a:buChar char="Ø"/>
            </a:pPr>
            <a:r>
              <a:rPr lang="en-US" b="1" dirty="0"/>
              <a:t>Another countermeasure to be considered is the use of a distraction device </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43172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etTalon Countermeasur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34788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Safety-Actionable intelligence-Lesson Learned</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In Parkland Florida the killings occurred in approximately 3 minutes </a:t>
            </a:r>
          </a:p>
          <a:p>
            <a:pPr>
              <a:buFont typeface="Wingdings" panose="05000000000000000000" pitchFamily="2" charset="2"/>
              <a:buChar char="Ø"/>
            </a:pPr>
            <a:r>
              <a:rPr lang="en-US" b="1" dirty="0"/>
              <a:t>The best chance to mitigate is to have protected space and systems that allow for the structure to fight back BEFORE law enforcement arrives</a:t>
            </a:r>
            <a:endParaRPr lang="en-US" dirty="0"/>
          </a:p>
        </p:txBody>
      </p:sp>
    </p:spTree>
    <p:extLst>
      <p:ext uri="{BB962C8B-B14F-4D97-AF65-F5344CB8AC3E}">
        <p14:creationId xmlns:p14="http://schemas.microsoft.com/office/powerpoint/2010/main" val="191580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a:t>
            </a:r>
            <a:r>
              <a:rPr lang="en-US" sz="4000" dirty="0"/>
              <a:t>-</a:t>
            </a:r>
            <a:r>
              <a:rPr lang="en-US" sz="3600" b="1" dirty="0"/>
              <a:t>Drilling and protocol </a:t>
            </a:r>
            <a:r>
              <a:rPr lang="en-US" sz="3600" dirty="0"/>
              <a:t>considerations</a:t>
            </a: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Ø"/>
            </a:pPr>
            <a:r>
              <a:rPr lang="en-US" b="1" dirty="0"/>
              <a:t>Staff and students should regularly drill on how to react properly to the active shooter alarms as well as the fire alarms</a:t>
            </a:r>
          </a:p>
          <a:p>
            <a:pPr>
              <a:buFont typeface="Wingdings" panose="05000000000000000000" pitchFamily="2" charset="2"/>
              <a:buChar char="Ø"/>
            </a:pPr>
            <a:r>
              <a:rPr lang="en-US" b="1" dirty="0"/>
              <a:t>The two going off have created confusion</a:t>
            </a:r>
          </a:p>
          <a:p>
            <a:pPr>
              <a:buFont typeface="Wingdings" panose="05000000000000000000" pitchFamily="2" charset="2"/>
              <a:buChar char="Ø"/>
            </a:pPr>
            <a:r>
              <a:rPr lang="en-US" b="1" dirty="0"/>
              <a:t>Fire codes and response to fire alarms by students and staff should be re-evaluated for the active shooter situation.  Changes should be made that best address both problems in an effort to prohibit an active killer from using one system to further gain their mission</a:t>
            </a:r>
          </a:p>
          <a:p>
            <a:pPr>
              <a:buFont typeface="Wingdings" panose="05000000000000000000" pitchFamily="2" charset="2"/>
              <a:buChar char="Ø"/>
            </a:pPr>
            <a:r>
              <a:rPr lang="en-US" b="1" dirty="0"/>
              <a:t>Once students are evacuated they are now removed from their protected space and more vulnerable to attack</a:t>
            </a:r>
          </a:p>
          <a:p>
            <a:pPr>
              <a:buFont typeface="Wingdings" panose="05000000000000000000" pitchFamily="2" charset="2"/>
              <a:buChar char="Ø"/>
            </a:pPr>
            <a:r>
              <a:rPr lang="en-US" b="1" dirty="0"/>
              <a:t>Indiana has just opened up the fire evacuation time to allow for up to 3 minutes before students are forced to evacuate their classroom</a:t>
            </a:r>
          </a:p>
          <a:p>
            <a:pPr>
              <a:buFont typeface="Wingdings" panose="05000000000000000000" pitchFamily="2" charset="2"/>
              <a:buChar char="Ø"/>
            </a:pPr>
            <a:r>
              <a:rPr lang="en-US" b="1" dirty="0"/>
              <a:t>In southwestern HS Shelbyville, 30 seconds is the standard</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43286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normAutofit fontScale="90000"/>
          </a:bodyPr>
          <a:lstStyle/>
          <a:p>
            <a:r>
              <a:rPr lang="en-US" dirty="0"/>
              <a:t>School Safety</a:t>
            </a:r>
            <a:r>
              <a:rPr lang="en-US" sz="4800" dirty="0"/>
              <a:t>-</a:t>
            </a:r>
            <a:r>
              <a:rPr lang="en-US" b="1" dirty="0"/>
              <a:t>Drilling and protocol </a:t>
            </a:r>
            <a:r>
              <a:rPr lang="en-US" dirty="0"/>
              <a:t>considerations</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At first this will be unsettling but with anything else requiring change it will become accepted and then the reaction will be swift and proper</a:t>
            </a:r>
          </a:p>
          <a:p>
            <a:pPr>
              <a:buFont typeface="Wingdings" panose="05000000000000000000" pitchFamily="2" charset="2"/>
              <a:buChar char="Ø"/>
            </a:pPr>
            <a:r>
              <a:rPr lang="en-US" b="1" dirty="0"/>
              <a:t> Proven at Southwestern HS Indiana with students, teachers, administrators and parents</a:t>
            </a:r>
            <a:endParaRPr lang="en-US" dirty="0"/>
          </a:p>
        </p:txBody>
      </p:sp>
    </p:spTree>
    <p:extLst>
      <p:ext uri="{BB962C8B-B14F-4D97-AF65-F5344CB8AC3E}">
        <p14:creationId xmlns:p14="http://schemas.microsoft.com/office/powerpoint/2010/main" val="64881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sz="3600" dirty="0"/>
              <a:t>Conventional Vs. Virtual Reponses</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b="1" dirty="0"/>
              <a:t>Comparing virtual command response to conventional responses today by law enforcement, it is very compelling what law enforcement can do for our schools and students with a fully layered system in the event of an active shooter</a:t>
            </a:r>
          </a:p>
          <a:p>
            <a:pPr>
              <a:buFont typeface="Wingdings" panose="05000000000000000000" pitchFamily="2" charset="2"/>
              <a:buChar char="Ø"/>
            </a:pPr>
            <a:r>
              <a:rPr lang="en-US" b="1" dirty="0"/>
              <a:t>Realistic dual test using Louisiana City, Sheriff and State law enforcement in a school shooting scenario</a:t>
            </a:r>
          </a:p>
          <a:p>
            <a:pPr>
              <a:buFont typeface="Wingdings" panose="05000000000000000000" pitchFamily="2" charset="2"/>
              <a:buChar char="Ø"/>
            </a:pPr>
            <a:r>
              <a:rPr lang="en-US" b="1" dirty="0"/>
              <a:t>Officers were not briefed on situation, only that it was a realistic drill of some sort</a:t>
            </a:r>
          </a:p>
          <a:p>
            <a:pPr>
              <a:buFont typeface="Wingdings" panose="05000000000000000000" pitchFamily="2" charset="2"/>
              <a:buChar char="Ø"/>
            </a:pPr>
            <a:r>
              <a:rPr lang="en-US" b="1" dirty="0"/>
              <a:t>One team responded under conventional methods of response and the second team responded under virtual command using the NetTalon model</a:t>
            </a:r>
          </a:p>
        </p:txBody>
      </p:sp>
    </p:spTree>
    <p:extLst>
      <p:ext uri="{BB962C8B-B14F-4D97-AF65-F5344CB8AC3E}">
        <p14:creationId xmlns:p14="http://schemas.microsoft.com/office/powerpoint/2010/main" val="92493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sz="3600" dirty="0"/>
              <a:t>Conventional Vs. Virtual Reponses</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dirty="0"/>
              <a:t>Under </a:t>
            </a:r>
            <a:r>
              <a:rPr lang="en-US" b="1" dirty="0"/>
              <a:t>conventional response</a:t>
            </a:r>
            <a:r>
              <a:rPr lang="en-US" dirty="0"/>
              <a:t>, law enforcement did not arrive at the school until 7 minutes 10 seconds into the drill</a:t>
            </a:r>
          </a:p>
          <a:p>
            <a:pPr>
              <a:buFont typeface="Wingdings" panose="05000000000000000000" pitchFamily="2" charset="2"/>
              <a:buChar char="Ø"/>
            </a:pPr>
            <a:r>
              <a:rPr lang="en-US" dirty="0"/>
              <a:t>Under </a:t>
            </a:r>
            <a:r>
              <a:rPr lang="en-US" b="1" dirty="0"/>
              <a:t>virtual command</a:t>
            </a:r>
            <a:r>
              <a:rPr lang="en-US" dirty="0"/>
              <a:t> the following timeline occurred:</a:t>
            </a:r>
          </a:p>
          <a:p>
            <a:pPr lvl="1"/>
            <a:r>
              <a:rPr lang="en-US" b="1" dirty="0">
                <a:effectLst>
                  <a:outerShdw blurRad="38100" dist="38100" dir="2700000" algn="tl">
                    <a:srgbClr val="000000">
                      <a:alpha val="43137"/>
                    </a:srgbClr>
                  </a:outerShdw>
                </a:effectLst>
              </a:rPr>
              <a:t>5 seconds – Teacher activated key fob. E911 notified</a:t>
            </a:r>
          </a:p>
          <a:p>
            <a:pPr lvl="1"/>
            <a:r>
              <a:rPr lang="en-US" b="1" dirty="0">
                <a:effectLst>
                  <a:outerShdw blurRad="38100" dist="38100" dir="2700000" algn="tl">
                    <a:srgbClr val="000000">
                      <a:alpha val="43137"/>
                    </a:srgbClr>
                  </a:outerShdw>
                </a:effectLst>
              </a:rPr>
              <a:t>16 seconds – Principal places entire school on lockdown</a:t>
            </a:r>
          </a:p>
          <a:p>
            <a:pPr lvl="1"/>
            <a:r>
              <a:rPr lang="en-US" b="1" dirty="0">
                <a:effectLst>
                  <a:outerShdw blurRad="38100" dist="38100" dir="2700000" algn="tl">
                    <a:srgbClr val="000000">
                      <a:alpha val="43137"/>
                    </a:srgbClr>
                  </a:outerShdw>
                </a:effectLst>
              </a:rPr>
              <a:t>45 seconds – Students all in lockdown. 911 has not been called yet. Police however are already responding</a:t>
            </a:r>
          </a:p>
          <a:p>
            <a:pPr lvl="1"/>
            <a:r>
              <a:rPr lang="en-US" b="1" dirty="0">
                <a:effectLst>
                  <a:outerShdw blurRad="38100" dist="38100" dir="2700000" algn="tl">
                    <a:srgbClr val="000000">
                      <a:alpha val="43137"/>
                    </a:srgbClr>
                  </a:outerShdw>
                </a:effectLst>
              </a:rPr>
              <a:t>50 seconds – Principal calls 911. Law enforcement already aware of situation and responding</a:t>
            </a:r>
          </a:p>
          <a:p>
            <a:pPr lvl="1"/>
            <a:r>
              <a:rPr lang="en-US" b="1" dirty="0">
                <a:effectLst>
                  <a:outerShdw blurRad="38100" dist="38100" dir="2700000" algn="tl">
                    <a:srgbClr val="000000">
                      <a:alpha val="43137"/>
                    </a:srgbClr>
                  </a:outerShdw>
                </a:effectLst>
              </a:rPr>
              <a:t>1min17sec – Responding law enforcement receive a layout of school, description of shooter(s), real time positions of the shooter(s) in the school, areas in school that are safe</a:t>
            </a:r>
            <a:r>
              <a:rPr lang="en-US" sz="1400" b="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and areas that are under attack</a:t>
            </a:r>
          </a:p>
        </p:txBody>
      </p:sp>
    </p:spTree>
    <p:extLst>
      <p:ext uri="{BB962C8B-B14F-4D97-AF65-F5344CB8AC3E}">
        <p14:creationId xmlns:p14="http://schemas.microsoft.com/office/powerpoint/2010/main" val="232091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5315"/>
                    </a14:imgEffect>
                    <a14:imgEffect>
                      <a14:saturation sat="0"/>
                    </a14:imgEffect>
                    <a14:imgEffect>
                      <a14:brightnessContrast bright="-26000" contrast="-76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b="1" dirty="0"/>
              <a:t>School Safety-Lessons Learned</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We have poured resources and funding into prevention, intervention, mental health, early recognition awareness, early trigger awareness and the list continues. Yet in 2018 we have averaged 1 school related shooting incident in this nation per week  </a:t>
            </a:r>
          </a:p>
          <a:p>
            <a:pPr>
              <a:buFont typeface="Wingdings" panose="05000000000000000000" pitchFamily="2" charset="2"/>
              <a:buChar char="Ø"/>
            </a:pPr>
            <a:r>
              <a:rPr lang="en-US" b="1" dirty="0"/>
              <a:t>Prevention and intervention are still solid approaches as is mental health, early recognition and trigger awareness but the lacking piece has been structure hardening</a:t>
            </a:r>
            <a:endParaRPr lang="en-US" dirty="0"/>
          </a:p>
          <a:p>
            <a:pPr>
              <a:buFont typeface="Wingdings" panose="05000000000000000000" pitchFamily="2" charset="2"/>
              <a:buChar char="Ø"/>
            </a:pPr>
            <a:r>
              <a:rPr lang="en-US" b="1" dirty="0"/>
              <a:t>Schools can be in fact hardened and not made out to appear as a fortress</a:t>
            </a:r>
            <a:endParaRPr lang="en-US" dirty="0"/>
          </a:p>
          <a:p>
            <a:endParaRPr lang="en-US" dirty="0"/>
          </a:p>
        </p:txBody>
      </p:sp>
    </p:spTree>
    <p:extLst>
      <p:ext uri="{BB962C8B-B14F-4D97-AF65-F5344CB8AC3E}">
        <p14:creationId xmlns:p14="http://schemas.microsoft.com/office/powerpoint/2010/main" val="319933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sz="3600" dirty="0"/>
              <a:t>Conventional Vs. Virtual Reponses</a:t>
            </a:r>
            <a:endParaRPr lang="en-US" dirty="0"/>
          </a:p>
        </p:txBody>
      </p:sp>
      <p:sp>
        <p:nvSpPr>
          <p:cNvPr id="3" name="Content Placeholder 2"/>
          <p:cNvSpPr>
            <a:spLocks noGrp="1"/>
          </p:cNvSpPr>
          <p:nvPr>
            <p:ph idx="1"/>
          </p:nvPr>
        </p:nvSpPr>
        <p:spPr/>
        <p:txBody>
          <a:bodyPr/>
          <a:lstStyle/>
          <a:p>
            <a:pPr lvl="1"/>
            <a:r>
              <a:rPr lang="en-US" dirty="0"/>
              <a:t>4min27sec – Law enforcement moving into the building directly towards the shooter(s) based on real time intelligence fed to them from the system</a:t>
            </a:r>
          </a:p>
          <a:p>
            <a:pPr lvl="1"/>
            <a:r>
              <a:rPr lang="en-US" dirty="0"/>
              <a:t>4min40sec – Shooter(s) confronted by law enforcement</a:t>
            </a:r>
          </a:p>
          <a:p>
            <a:pPr lvl="1"/>
            <a:r>
              <a:rPr lang="en-US" dirty="0"/>
              <a:t>6min24sec – Shooter neutralized</a:t>
            </a:r>
          </a:p>
          <a:p>
            <a:pPr lvl="2">
              <a:buFont typeface="Wingdings" panose="05000000000000000000" pitchFamily="2" charset="2"/>
              <a:buChar char="Ø"/>
            </a:pPr>
            <a:r>
              <a:rPr lang="en-US" sz="2800" b="1" dirty="0"/>
              <a:t>RESULTS…</a:t>
            </a:r>
          </a:p>
          <a:p>
            <a:pPr lvl="1">
              <a:buFont typeface="Wingdings" panose="05000000000000000000" pitchFamily="2" charset="2"/>
              <a:buChar char="Ø"/>
            </a:pPr>
            <a:endParaRPr lang="en-US" b="1" dirty="0"/>
          </a:p>
          <a:p>
            <a:pPr marL="457200" lvl="1" indent="0">
              <a:buNone/>
            </a:pPr>
            <a:r>
              <a:rPr lang="en-US" sz="3200" b="1" dirty="0"/>
              <a:t>Conventional response – 23 dead with 24 wounded</a:t>
            </a:r>
            <a:endParaRPr lang="en-US" sz="3200" dirty="0"/>
          </a:p>
          <a:p>
            <a:pPr marL="457200" lvl="1" indent="0">
              <a:buNone/>
            </a:pPr>
            <a:endParaRPr lang="en-US" dirty="0"/>
          </a:p>
          <a:p>
            <a:pPr marL="457200" lvl="1" indent="0">
              <a:buNone/>
            </a:pPr>
            <a:r>
              <a:rPr lang="en-US" sz="3200" b="1" dirty="0"/>
              <a:t>Virtual response – 1 dead with 4 wounded</a:t>
            </a:r>
            <a:r>
              <a:rPr lang="en-US" sz="3200" dirty="0"/>
              <a:t> </a:t>
            </a:r>
          </a:p>
        </p:txBody>
      </p:sp>
    </p:spTree>
    <p:extLst>
      <p:ext uri="{BB962C8B-B14F-4D97-AF65-F5344CB8AC3E}">
        <p14:creationId xmlns:p14="http://schemas.microsoft.com/office/powerpoint/2010/main" val="418332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p:cTn id="4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a:t>
            </a:r>
            <a:r>
              <a:rPr lang="en-US" sz="4000" dirty="0"/>
              <a:t>Other compliments to hardening</a:t>
            </a:r>
          </a:p>
        </p:txBody>
      </p:sp>
      <p:sp>
        <p:nvSpPr>
          <p:cNvPr id="3" name="Content Placeholder 2"/>
          <p:cNvSpPr>
            <a:spLocks noGrp="1"/>
          </p:cNvSpPr>
          <p:nvPr>
            <p:ph idx="1"/>
          </p:nvPr>
        </p:nvSpPr>
        <p:spPr/>
        <p:txBody>
          <a:bodyPr>
            <a:normAutofit fontScale="77500" lnSpcReduction="20000"/>
          </a:bodyPr>
          <a:lstStyle/>
          <a:p>
            <a:pPr>
              <a:buFont typeface="Wingdings" panose="05000000000000000000" pitchFamily="2" charset="2"/>
              <a:buChar char="Ø"/>
            </a:pPr>
            <a:r>
              <a:rPr lang="en-US" b="1" dirty="0"/>
              <a:t>Armed Law Enforcement Officers or SRO’s</a:t>
            </a:r>
          </a:p>
          <a:p>
            <a:pPr>
              <a:buFont typeface="Wingdings" panose="05000000000000000000" pitchFamily="2" charset="2"/>
              <a:buChar char="Ø"/>
            </a:pPr>
            <a:r>
              <a:rPr lang="en-US" b="1" dirty="0"/>
              <a:t>Armed Law Enforcement assigned to school campuses can increase response time</a:t>
            </a:r>
          </a:p>
          <a:p>
            <a:pPr>
              <a:buFont typeface="Wingdings" panose="05000000000000000000" pitchFamily="2" charset="2"/>
              <a:buChar char="Ø"/>
            </a:pPr>
            <a:r>
              <a:rPr lang="en-US" b="1" dirty="0"/>
              <a:t>At minimum one in each district but some districts are large and have structures spread out</a:t>
            </a:r>
          </a:p>
          <a:p>
            <a:pPr>
              <a:buFont typeface="Wingdings" panose="05000000000000000000" pitchFamily="2" charset="2"/>
              <a:buChar char="Ø"/>
            </a:pPr>
            <a:r>
              <a:rPr lang="en-US" b="1" dirty="0"/>
              <a:t>Their purpose should be clearly defined and their involvement in school discipline matters limited. They are there for security and law enforcement purposes first</a:t>
            </a:r>
          </a:p>
          <a:p>
            <a:pPr>
              <a:buFont typeface="Wingdings" panose="05000000000000000000" pitchFamily="2" charset="2"/>
              <a:buChar char="Ø"/>
            </a:pPr>
            <a:r>
              <a:rPr lang="en-US" b="1" dirty="0"/>
              <a:t>Agencies should consider rotating these positions to keep law enforcement officers grounded</a:t>
            </a:r>
          </a:p>
          <a:p>
            <a:pPr>
              <a:buFont typeface="Wingdings" panose="05000000000000000000" pitchFamily="2" charset="2"/>
              <a:buChar char="Ø"/>
            </a:pPr>
            <a:r>
              <a:rPr lang="en-US" b="1" dirty="0"/>
              <a:t>A sworn law enforcement officer employed by an agency that is governed under state law, court rulings and agency policy is the best</a:t>
            </a:r>
          </a:p>
          <a:p>
            <a:pPr>
              <a:buFont typeface="Wingdings" panose="05000000000000000000" pitchFamily="2" charset="2"/>
              <a:buChar char="Ø"/>
            </a:pPr>
            <a:r>
              <a:rPr lang="en-US" b="1" dirty="0"/>
              <a:t>Some schools have their own police departments. Some of those are small and have little to no policies on reporting systems or information sharing</a:t>
            </a:r>
            <a:endParaRPr lang="en-US" dirty="0"/>
          </a:p>
          <a:p>
            <a:endParaRPr lang="en-US" dirty="0"/>
          </a:p>
          <a:p>
            <a:endParaRPr lang="en-US" dirty="0"/>
          </a:p>
        </p:txBody>
      </p:sp>
    </p:spTree>
    <p:extLst>
      <p:ext uri="{BB962C8B-B14F-4D97-AF65-F5344CB8AC3E}">
        <p14:creationId xmlns:p14="http://schemas.microsoft.com/office/powerpoint/2010/main" val="139322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sz="4000" dirty="0"/>
              <a:t>Other compliments to hardening</a:t>
            </a:r>
          </a:p>
        </p:txBody>
      </p:sp>
      <p:sp>
        <p:nvSpPr>
          <p:cNvPr id="3" name="Content Placeholder 2"/>
          <p:cNvSpPr>
            <a:spLocks noGrp="1"/>
          </p:cNvSpPr>
          <p:nvPr>
            <p:ph idx="1"/>
          </p:nvPr>
        </p:nvSpPr>
        <p:spPr/>
        <p:txBody>
          <a:bodyPr>
            <a:normAutofit fontScale="77500" lnSpcReduction="20000"/>
          </a:bodyPr>
          <a:lstStyle/>
          <a:p>
            <a:pPr>
              <a:buFont typeface="Wingdings" panose="05000000000000000000" pitchFamily="2" charset="2"/>
              <a:buChar char="Ø"/>
            </a:pPr>
            <a:r>
              <a:rPr lang="en-US" b="1" dirty="0"/>
              <a:t>Terroristic Threat Laws. Currently Indiana has only intimidation. Law enforcement needs more and improved tools to investigate threats made indirectly or with the use of social media targeting mass murder or “shooting up” a structure</a:t>
            </a:r>
          </a:p>
          <a:p>
            <a:pPr>
              <a:buFont typeface="Wingdings" panose="05000000000000000000" pitchFamily="2" charset="2"/>
              <a:buChar char="Ø"/>
            </a:pPr>
            <a:r>
              <a:rPr lang="en-US" b="1" dirty="0"/>
              <a:t>Indiana HEA 1421 section (b)2 states “limit referrals to law enforcement and arrests on school property to cases in which referral to law enforcement or arrest is necessary to protect the health and safety of students or school employees”</a:t>
            </a:r>
          </a:p>
          <a:p>
            <a:pPr>
              <a:buFont typeface="Wingdings" panose="05000000000000000000" pitchFamily="2" charset="2"/>
              <a:buChar char="Ø"/>
            </a:pPr>
            <a:r>
              <a:rPr lang="en-US" b="1" dirty="0"/>
              <a:t>This is how the Parkland Killer and many others fall through the gaps </a:t>
            </a:r>
          </a:p>
          <a:p>
            <a:pPr>
              <a:buFont typeface="Wingdings" panose="05000000000000000000" pitchFamily="2" charset="2"/>
              <a:buChar char="Ø"/>
            </a:pPr>
            <a:r>
              <a:rPr lang="en-US" b="1" dirty="0"/>
              <a:t>Consideration that any crime on public school property should be reported </a:t>
            </a:r>
          </a:p>
          <a:p>
            <a:pPr>
              <a:buFont typeface="Wingdings" panose="05000000000000000000" pitchFamily="2" charset="2"/>
              <a:buChar char="Ø"/>
            </a:pPr>
            <a:r>
              <a:rPr lang="en-US" b="1" dirty="0"/>
              <a:t>Calling law enforcement for help in prevention when we are at the end of the crime scale with reporting as opposed to the start of the crime scale is another gap that killers fall through</a:t>
            </a:r>
          </a:p>
          <a:p>
            <a:pPr>
              <a:buFont typeface="Wingdings" panose="05000000000000000000" pitchFamily="2" charset="2"/>
              <a:buChar char="Ø"/>
            </a:pPr>
            <a:r>
              <a:rPr lang="en-US" b="1" dirty="0"/>
              <a:t>Schools should be required to share information with any requesting law enforcement agency </a:t>
            </a:r>
            <a:endParaRPr lang="en-US" dirty="0"/>
          </a:p>
          <a:p>
            <a:pPr marL="0" indent="0">
              <a:buNone/>
            </a:pPr>
            <a:endParaRPr lang="en-US" dirty="0"/>
          </a:p>
        </p:txBody>
      </p:sp>
    </p:spTree>
    <p:extLst>
      <p:ext uri="{BB962C8B-B14F-4D97-AF65-F5344CB8AC3E}">
        <p14:creationId xmlns:p14="http://schemas.microsoft.com/office/powerpoint/2010/main" val="197668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a:t>
            </a:r>
            <a:r>
              <a:rPr lang="en-US" sz="4000" dirty="0"/>
              <a:t>Putting it all together</a:t>
            </a:r>
          </a:p>
        </p:txBody>
      </p:sp>
      <p:sp>
        <p:nvSpPr>
          <p:cNvPr id="3" name="Content Placeholder 2"/>
          <p:cNvSpPr>
            <a:spLocks noGrp="1"/>
          </p:cNvSpPr>
          <p:nvPr>
            <p:ph idx="1"/>
          </p:nvPr>
        </p:nvSpPr>
        <p:spPr/>
        <p:txBody>
          <a:bodyPr>
            <a:normAutofit fontScale="85000" lnSpcReduction="20000"/>
          </a:bodyPr>
          <a:lstStyle/>
          <a:p>
            <a:pPr>
              <a:buFont typeface="Wingdings" panose="05000000000000000000" pitchFamily="2" charset="2"/>
              <a:buChar char="Ø"/>
            </a:pPr>
            <a:r>
              <a:rPr lang="en-US" b="1" dirty="0"/>
              <a:t>#1. Protect the space. Students and staff are in need of immediate and protected spaces in our schools. Schools are targeted because they are easy, soft targets. </a:t>
            </a:r>
          </a:p>
          <a:p>
            <a:pPr>
              <a:buFont typeface="Wingdings" panose="05000000000000000000" pitchFamily="2" charset="2"/>
              <a:buChar char="Ø"/>
            </a:pPr>
            <a:r>
              <a:rPr lang="en-US" b="1" dirty="0"/>
              <a:t>#2. Immediate notification direct to E911. Taking back valuable time from the attacker and giving it to responding law enforcement officials. How many lives can be saved in 2 to 3 minutes</a:t>
            </a:r>
          </a:p>
          <a:p>
            <a:pPr>
              <a:buFont typeface="Wingdings" panose="05000000000000000000" pitchFamily="2" charset="2"/>
              <a:buChar char="Ø"/>
            </a:pPr>
            <a:r>
              <a:rPr lang="en-US" b="1" dirty="0"/>
              <a:t>#3. Actionable intelligence. Taking back more valuable time by making the law enforcement response deliberate and accurate</a:t>
            </a:r>
          </a:p>
          <a:p>
            <a:pPr>
              <a:buFont typeface="Wingdings" panose="05000000000000000000" pitchFamily="2" charset="2"/>
              <a:buChar char="Ø"/>
            </a:pPr>
            <a:r>
              <a:rPr lang="en-US" b="1" dirty="0"/>
              <a:t>#4. Regular drills and protocols for students and staff on how and where to properly react to an active shooter event</a:t>
            </a:r>
          </a:p>
          <a:p>
            <a:pPr>
              <a:buFont typeface="Wingdings" panose="05000000000000000000" pitchFamily="2" charset="2"/>
              <a:buChar char="Ø"/>
            </a:pPr>
            <a:r>
              <a:rPr lang="en-US" b="1" dirty="0"/>
              <a:t>#5. Armed Law enforcement already on campus (SRO’s) can greatly increase response times</a:t>
            </a:r>
          </a:p>
          <a:p>
            <a:pPr>
              <a:buFont typeface="Wingdings" panose="05000000000000000000" pitchFamily="2" charset="2"/>
              <a:buChar char="Ø"/>
            </a:pPr>
            <a:r>
              <a:rPr lang="en-US" b="1" dirty="0"/>
              <a:t>#6. Other considerations like metal detectors, K9 use, terroristic threat laws and proper information sharing can assist with prevention and intervention</a:t>
            </a:r>
            <a:endParaRPr lang="en-US" dirty="0"/>
          </a:p>
          <a:p>
            <a:endParaRPr lang="en-US" dirty="0"/>
          </a:p>
          <a:p>
            <a:endParaRPr lang="en-US" dirty="0"/>
          </a:p>
        </p:txBody>
      </p:sp>
    </p:spTree>
    <p:extLst>
      <p:ext uri="{BB962C8B-B14F-4D97-AF65-F5344CB8AC3E}">
        <p14:creationId xmlns:p14="http://schemas.microsoft.com/office/powerpoint/2010/main" val="25948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Safety – Bringing it all together</a:t>
            </a:r>
            <a:endParaRPr lang="en-US" sz="4000" dirty="0"/>
          </a:p>
        </p:txBody>
      </p:sp>
      <p:sp>
        <p:nvSpPr>
          <p:cNvPr id="3" name="Content Placeholder 2"/>
          <p:cNvSpPr>
            <a:spLocks noGrp="1"/>
          </p:cNvSpPr>
          <p:nvPr>
            <p:ph idx="1"/>
          </p:nvPr>
        </p:nvSpPr>
        <p:spPr/>
        <p:txBody>
          <a:bodyPr/>
          <a:lstStyle/>
          <a:p>
            <a:pPr marL="0" indent="0">
              <a:buNone/>
            </a:pPr>
            <a:r>
              <a:rPr lang="en-US" dirty="0">
                <a:hlinkClick r:id="rId2"/>
              </a:rPr>
              <a:t>Inside America’s Safest School </a:t>
            </a:r>
            <a:endParaRPr lang="en-US" dirty="0"/>
          </a:p>
        </p:txBody>
      </p:sp>
      <p:pic>
        <p:nvPicPr>
          <p:cNvPr id="4" name="Picture 3"/>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3667125" y="1825625"/>
            <a:ext cx="10801350" cy="494347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57450"/>
            <a:ext cx="6324600" cy="4400550"/>
          </a:xfrm>
          <a:prstGeom prst="rect">
            <a:avLst/>
          </a:prstGeom>
        </p:spPr>
      </p:pic>
    </p:spTree>
    <p:extLst>
      <p:ext uri="{BB962C8B-B14F-4D97-AF65-F5344CB8AC3E}">
        <p14:creationId xmlns:p14="http://schemas.microsoft.com/office/powerpoint/2010/main" val="4204108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8880" y="1038714"/>
            <a:ext cx="11609539" cy="5236848"/>
          </a:xfrm>
        </p:spPr>
      </p:pic>
      <p:sp>
        <p:nvSpPr>
          <p:cNvPr id="2" name="Title 1"/>
          <p:cNvSpPr>
            <a:spLocks noGrp="1"/>
          </p:cNvSpPr>
          <p:nvPr>
            <p:ph type="title"/>
          </p:nvPr>
        </p:nvSpPr>
        <p:spPr>
          <a:xfrm>
            <a:off x="897960" y="582438"/>
            <a:ext cx="10515600" cy="2003171"/>
          </a:xfrm>
        </p:spPr>
        <p:txBody>
          <a:bodyPr>
            <a:normAutofit fontScale="90000"/>
          </a:bodyPr>
          <a:lstStyle/>
          <a:p>
            <a:r>
              <a:rPr lang="en-US" dirty="0">
                <a:latin typeface="Britannic Bold" panose="020B0903060703020204" pitchFamily="34" charset="0"/>
              </a:rPr>
              <a:t>School Safety </a:t>
            </a:r>
            <a:r>
              <a:rPr lang="en-US" dirty="0"/>
              <a:t>– </a:t>
            </a:r>
            <a:r>
              <a:rPr lang="en-US" sz="3100" dirty="0">
                <a:latin typeface="Impact" panose="020B0806030902050204" pitchFamily="34" charset="0"/>
              </a:rPr>
              <a:t>A Layered Approach to removing the soft target</a:t>
            </a:r>
            <a:br>
              <a:rPr lang="en-US" sz="3600" dirty="0"/>
            </a:br>
            <a:br>
              <a:rPr lang="en-US" sz="3600" dirty="0"/>
            </a:br>
            <a:endParaRPr lang="en-US" b="1" dirty="0"/>
          </a:p>
        </p:txBody>
      </p:sp>
      <p:sp>
        <p:nvSpPr>
          <p:cNvPr id="5" name="TextBox 4"/>
          <p:cNvSpPr txBox="1"/>
          <p:nvPr/>
        </p:nvSpPr>
        <p:spPr>
          <a:xfrm rot="10800000" flipH="1" flipV="1">
            <a:off x="897961" y="3218900"/>
            <a:ext cx="4268397" cy="1815882"/>
          </a:xfrm>
          <a:prstGeom prst="rect">
            <a:avLst/>
          </a:prstGeom>
          <a:noFill/>
        </p:spPr>
        <p:txBody>
          <a:bodyPr wrap="square" rtlCol="0">
            <a:spAutoFit/>
          </a:bodyPr>
          <a:lstStyle/>
          <a:p>
            <a:endParaRPr lang="en-US" sz="2800" b="1" dirty="0"/>
          </a:p>
          <a:p>
            <a:endParaRPr lang="en-US" sz="2800" b="1" dirty="0"/>
          </a:p>
          <a:p>
            <a:r>
              <a:rPr lang="en-US" sz="2800" b="1" dirty="0"/>
              <a:t>Indiana Sheriffs Association</a:t>
            </a:r>
          </a:p>
          <a:p>
            <a:r>
              <a:rPr lang="en-US" sz="2800" b="1" dirty="0"/>
              <a:t>317-356-3633</a:t>
            </a:r>
          </a:p>
        </p:txBody>
      </p:sp>
    </p:spTree>
    <p:extLst>
      <p:ext uri="{BB962C8B-B14F-4D97-AF65-F5344CB8AC3E}">
        <p14:creationId xmlns:p14="http://schemas.microsoft.com/office/powerpoint/2010/main" val="2621059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b="1" dirty="0"/>
              <a:t>School Safety – Lessons Learned</a:t>
            </a: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Ø"/>
            </a:pPr>
            <a:r>
              <a:rPr lang="en-US" b="1" dirty="0"/>
              <a:t>Schools must be looked upon in today’s changed world as key assets and critical infrastructure</a:t>
            </a:r>
          </a:p>
          <a:p>
            <a:pPr>
              <a:buFont typeface="Wingdings" panose="05000000000000000000" pitchFamily="2" charset="2"/>
              <a:buChar char="Ø"/>
            </a:pPr>
            <a:r>
              <a:rPr lang="en-US" b="1" dirty="0"/>
              <a:t>The classroom must become protected space or in the event of an active shooter the likelihood of mass murder is very high</a:t>
            </a:r>
          </a:p>
          <a:p>
            <a:pPr>
              <a:buFont typeface="Wingdings" panose="05000000000000000000" pitchFamily="2" charset="2"/>
              <a:buChar char="Ø"/>
            </a:pPr>
            <a:r>
              <a:rPr lang="en-US" b="1" dirty="0"/>
              <a:t>In Parkland the killer took a path that a piece of bullet proof glass could have saved many lives</a:t>
            </a:r>
          </a:p>
          <a:p>
            <a:pPr>
              <a:buFont typeface="Wingdings" panose="05000000000000000000" pitchFamily="2" charset="2"/>
              <a:buChar char="Ø"/>
            </a:pPr>
            <a:r>
              <a:rPr lang="en-US" b="1" dirty="0"/>
              <a:t>Proof positive of hardening in Parkland with the hurricane rated glass and how that interrupted the plan of the killer and did not open up a pathway to kill more fleeing students</a:t>
            </a:r>
            <a:endParaRPr lang="en-US" dirty="0"/>
          </a:p>
          <a:p>
            <a:pPr>
              <a:buFont typeface="Wingdings" panose="05000000000000000000" pitchFamily="2" charset="2"/>
              <a:buChar char="Ø"/>
            </a:pPr>
            <a:r>
              <a:rPr lang="en-US" b="1" dirty="0"/>
              <a:t>In Santé Fe Texas the killer took a path that a bullet proof door could have saved lives</a:t>
            </a:r>
          </a:p>
          <a:p>
            <a:pPr>
              <a:buFont typeface="Wingdings" panose="05000000000000000000" pitchFamily="2" charset="2"/>
              <a:buChar char="Ø"/>
            </a:pPr>
            <a:r>
              <a:rPr lang="en-US" b="1" dirty="0"/>
              <a:t>In Noblesville Indiana neighboring classroom teachers used their dress belts to tether the classroom door</a:t>
            </a:r>
          </a:p>
          <a:p>
            <a:pPr marL="0" indent="0">
              <a:buNone/>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9542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b="1" dirty="0"/>
              <a:t>Layering</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A solid hardening system is layered</a:t>
            </a:r>
          </a:p>
          <a:p>
            <a:pPr marL="0" indent="0">
              <a:buNone/>
            </a:pPr>
            <a:endParaRPr lang="en-US" dirty="0"/>
          </a:p>
          <a:p>
            <a:pPr marL="971550" lvl="1" indent="-514350">
              <a:buFont typeface="+mj-lt"/>
              <a:buAutoNum type="romanUcPeriod"/>
            </a:pPr>
            <a:r>
              <a:rPr lang="en-US" b="1" dirty="0">
                <a:effectLst>
                  <a:outerShdw blurRad="38100" dist="38100" dir="2700000" algn="tl">
                    <a:srgbClr val="000000">
                      <a:alpha val="43137"/>
                    </a:srgbClr>
                  </a:outerShdw>
                </a:effectLst>
              </a:rPr>
              <a:t>Hardening of the structure –Bullet resistance-Protecting the space</a:t>
            </a:r>
          </a:p>
          <a:p>
            <a:pPr marL="971550" lvl="1" indent="-514350">
              <a:buFont typeface="+mj-lt"/>
              <a:buAutoNum type="romanUcPeriod"/>
            </a:pPr>
            <a:r>
              <a:rPr lang="en-US" b="1" dirty="0">
                <a:effectLst>
                  <a:outerShdw blurRad="38100" dist="38100" dir="2700000" algn="tl">
                    <a:srgbClr val="000000">
                      <a:alpha val="43137"/>
                    </a:srgbClr>
                  </a:outerShdw>
                </a:effectLst>
              </a:rPr>
              <a:t>Immediate Notification system – Direct to E911</a:t>
            </a:r>
          </a:p>
          <a:p>
            <a:pPr marL="971550" lvl="1" indent="-514350">
              <a:buFont typeface="+mj-lt"/>
              <a:buAutoNum type="romanUcPeriod"/>
            </a:pPr>
            <a:r>
              <a:rPr lang="en-US" b="1" dirty="0">
                <a:effectLst>
                  <a:outerShdw blurRad="38100" dist="38100" dir="2700000" algn="tl">
                    <a:srgbClr val="000000">
                      <a:alpha val="43137"/>
                    </a:srgbClr>
                  </a:outerShdw>
                </a:effectLst>
              </a:rPr>
              <a:t>Actionable Intelligence – Direct to E911</a:t>
            </a:r>
          </a:p>
          <a:p>
            <a:pPr marL="971550" lvl="1" indent="-514350">
              <a:buFont typeface="+mj-lt"/>
              <a:buAutoNum type="romanUcPeriod"/>
            </a:pPr>
            <a:r>
              <a:rPr lang="en-US" b="1" dirty="0">
                <a:effectLst>
                  <a:outerShdw blurRad="38100" dist="38100" dir="2700000" algn="tl">
                    <a:srgbClr val="000000">
                      <a:alpha val="43137"/>
                    </a:srgbClr>
                  </a:outerShdw>
                </a:effectLst>
              </a:rPr>
              <a:t>Drilling and training protocols for staff and students</a:t>
            </a:r>
          </a:p>
          <a:p>
            <a:pPr marL="971550" lvl="1" indent="-514350">
              <a:buFont typeface="+mj-lt"/>
              <a:buAutoNum type="romanUcPeriod"/>
            </a:pPr>
            <a:r>
              <a:rPr lang="en-US" b="1" dirty="0">
                <a:effectLst>
                  <a:outerShdw blurRad="38100" dist="38100" dir="2700000" algn="tl">
                    <a:srgbClr val="000000">
                      <a:alpha val="43137"/>
                    </a:srgbClr>
                  </a:outerShdw>
                </a:effectLst>
              </a:rPr>
              <a:t>Armed Law Enforcement Officers on Campus-SRO’s</a:t>
            </a:r>
          </a:p>
          <a:p>
            <a:pPr marL="971550" lvl="1" indent="-514350">
              <a:buFont typeface="+mj-lt"/>
              <a:buAutoNum type="romanUcPeriod"/>
            </a:pPr>
            <a:r>
              <a:rPr lang="en-US" b="1" dirty="0">
                <a:effectLst>
                  <a:outerShdw blurRad="38100" dist="38100" dir="2700000" algn="tl">
                    <a:srgbClr val="000000">
                      <a:alpha val="43137"/>
                    </a:srgbClr>
                  </a:outerShdw>
                </a:effectLst>
              </a:rPr>
              <a:t>Other Considerations</a:t>
            </a:r>
          </a:p>
          <a:p>
            <a:pPr lvl="1"/>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99468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b="1" dirty="0"/>
              <a:t>Hardening</a:t>
            </a:r>
          </a:p>
        </p:txBody>
      </p:sp>
      <p:sp>
        <p:nvSpPr>
          <p:cNvPr id="3" name="Content Placeholder 2"/>
          <p:cNvSpPr>
            <a:spLocks noGrp="1"/>
          </p:cNvSpPr>
          <p:nvPr>
            <p:ph idx="1"/>
          </p:nvPr>
        </p:nvSpPr>
        <p:spPr>
          <a:xfrm>
            <a:off x="838200" y="1690687"/>
            <a:ext cx="10515600" cy="4486275"/>
          </a:xfrm>
        </p:spPr>
        <p:txBody>
          <a:bodyPr>
            <a:normAutofit fontScale="92500" lnSpcReduction="20000"/>
          </a:bodyPr>
          <a:lstStyle/>
          <a:p>
            <a:pPr>
              <a:buFont typeface="Wingdings" panose="05000000000000000000" pitchFamily="2" charset="2"/>
              <a:buChar char="Ø"/>
            </a:pPr>
            <a:r>
              <a:rPr lang="en-US" b="1" dirty="0"/>
              <a:t>Bullet resistant glass, doors, classroom doors, locks, hinges</a:t>
            </a:r>
          </a:p>
          <a:p>
            <a:pPr>
              <a:buFont typeface="Wingdings" panose="05000000000000000000" pitchFamily="2" charset="2"/>
              <a:buChar char="Ø"/>
            </a:pPr>
            <a:r>
              <a:rPr lang="en-US" b="1" dirty="0"/>
              <a:t>Bullet proof door locks and latches that have an automatic locking mechanism when shut that prevents access from outside but does not ever lock from the inside</a:t>
            </a:r>
          </a:p>
          <a:p>
            <a:pPr>
              <a:buFont typeface="Wingdings" panose="05000000000000000000" pitchFamily="2" charset="2"/>
              <a:buChar char="Ø"/>
            </a:pPr>
            <a:r>
              <a:rPr lang="en-US" b="1" dirty="0"/>
              <a:t>Door locking device access can be via a key for an electronic fob</a:t>
            </a:r>
          </a:p>
          <a:p>
            <a:pPr>
              <a:buFont typeface="Wingdings" panose="05000000000000000000" pitchFamily="2" charset="2"/>
              <a:buChar char="Ø"/>
            </a:pPr>
            <a:r>
              <a:rPr lang="en-US" b="1" dirty="0"/>
              <a:t>Classroom, library, and cafeteria should be protective spaces</a:t>
            </a:r>
          </a:p>
          <a:p>
            <a:pPr>
              <a:buFont typeface="Wingdings" panose="05000000000000000000" pitchFamily="2" charset="2"/>
              <a:buChar char="Ø"/>
            </a:pPr>
            <a:r>
              <a:rPr lang="en-US" b="1" dirty="0"/>
              <a:t>Ballistic glass will protect entry doors and exterior windows</a:t>
            </a:r>
          </a:p>
          <a:p>
            <a:pPr>
              <a:buFont typeface="Wingdings" panose="05000000000000000000" pitchFamily="2" charset="2"/>
              <a:buChar char="Ø"/>
            </a:pPr>
            <a:r>
              <a:rPr lang="en-US" b="1" dirty="0"/>
              <a:t>Single points of entry that are bullet resistant and supported outside by protective bollards. A “man trap” at main entrances that are fully protected with bullet resistant glass</a:t>
            </a:r>
          </a:p>
          <a:p>
            <a:pPr>
              <a:buFont typeface="Wingdings" panose="05000000000000000000" pitchFamily="2" charset="2"/>
              <a:buChar char="Ø"/>
            </a:pPr>
            <a:r>
              <a:rPr lang="en-US" b="1" dirty="0"/>
              <a:t>Metal detectors and devices that scan students as they enter should be considered</a:t>
            </a:r>
            <a:endParaRPr lang="en-US" dirty="0"/>
          </a:p>
        </p:txBody>
      </p:sp>
    </p:spTree>
    <p:extLst>
      <p:ext uri="{BB962C8B-B14F-4D97-AF65-F5344CB8AC3E}">
        <p14:creationId xmlns:p14="http://schemas.microsoft.com/office/powerpoint/2010/main" val="87480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03559" y="1311330"/>
            <a:ext cx="5285232" cy="407074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550" y="704087"/>
            <a:ext cx="6401562" cy="5285233"/>
          </a:xfrm>
          <a:prstGeom prst="rect">
            <a:avLst/>
          </a:prstGeom>
        </p:spPr>
      </p:pic>
    </p:spTree>
    <p:extLst>
      <p:ext uri="{BB962C8B-B14F-4D97-AF65-F5344CB8AC3E}">
        <p14:creationId xmlns:p14="http://schemas.microsoft.com/office/powerpoint/2010/main" val="14912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47011"/>
            <a:ext cx="10801350" cy="4929939"/>
          </a:xfrm>
          <a:prstGeom prst="rect">
            <a:avLst/>
          </a:prstGeom>
        </p:spPr>
      </p:pic>
      <p:sp>
        <p:nvSpPr>
          <p:cNvPr id="2" name="Title 1"/>
          <p:cNvSpPr>
            <a:spLocks noGrp="1"/>
          </p:cNvSpPr>
          <p:nvPr>
            <p:ph type="title"/>
          </p:nvPr>
        </p:nvSpPr>
        <p:spPr/>
        <p:txBody>
          <a:bodyPr/>
          <a:lstStyle/>
          <a:p>
            <a:r>
              <a:rPr lang="en-US" dirty="0"/>
              <a:t>School Safety-</a:t>
            </a:r>
            <a:r>
              <a:rPr lang="en-US" b="1" dirty="0"/>
              <a:t>Hardening</a:t>
            </a: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b="1" dirty="0"/>
              <a:t>Alternate options or additions could include K9 officers at entrances with the ability to detect firearms</a:t>
            </a:r>
          </a:p>
          <a:p>
            <a:pPr>
              <a:buFont typeface="Wingdings" panose="05000000000000000000" pitchFamily="2" charset="2"/>
              <a:buChar char="Ø"/>
            </a:pPr>
            <a:r>
              <a:rPr lang="en-US" b="1" dirty="0"/>
              <a:t>Metal detectors should require armed law enforcement officers to manage</a:t>
            </a:r>
          </a:p>
          <a:p>
            <a:pPr>
              <a:buFont typeface="Wingdings" panose="05000000000000000000" pitchFamily="2" charset="2"/>
              <a:buChar char="Ø"/>
            </a:pPr>
            <a:r>
              <a:rPr lang="en-US" b="1" dirty="0"/>
              <a:t>Protocols should require no entry into the school by anyone during class passing of students</a:t>
            </a:r>
          </a:p>
          <a:p>
            <a:pPr>
              <a:buFont typeface="Wingdings" panose="05000000000000000000" pitchFamily="2" charset="2"/>
              <a:buChar char="Ø"/>
            </a:pPr>
            <a:r>
              <a:rPr lang="en-US" b="1" dirty="0"/>
              <a:t>During passing between classes, teachers should be required to stand at their door and monitor actions in hallways</a:t>
            </a:r>
          </a:p>
          <a:p>
            <a:pPr>
              <a:buFont typeface="Wingdings" panose="05000000000000000000" pitchFamily="2" charset="2"/>
              <a:buChar char="Ø"/>
            </a:pPr>
            <a:r>
              <a:rPr lang="en-US" b="1" dirty="0"/>
              <a:t>Once passing concludes, classroom doors are all closed to completely protect the space</a:t>
            </a:r>
            <a:endParaRPr lang="en-US" dirty="0"/>
          </a:p>
        </p:txBody>
      </p:sp>
    </p:spTree>
    <p:extLst>
      <p:ext uri="{BB962C8B-B14F-4D97-AF65-F5344CB8AC3E}">
        <p14:creationId xmlns:p14="http://schemas.microsoft.com/office/powerpoint/2010/main" val="331664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588"/>
                    </a14:imgEffect>
                    <a14:imgEffect>
                      <a14:saturation sat="289000"/>
                    </a14:imgEffect>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14350" y="1133476"/>
            <a:ext cx="10801350" cy="4943474"/>
          </a:xfrm>
          <a:prstGeom prst="rect">
            <a:avLst/>
          </a:prstGeom>
        </p:spPr>
      </p:pic>
      <p:sp>
        <p:nvSpPr>
          <p:cNvPr id="2" name="Title 1"/>
          <p:cNvSpPr>
            <a:spLocks noGrp="1"/>
          </p:cNvSpPr>
          <p:nvPr>
            <p:ph type="title"/>
          </p:nvPr>
        </p:nvSpPr>
        <p:spPr/>
        <p:txBody>
          <a:bodyPr/>
          <a:lstStyle/>
          <a:p>
            <a:r>
              <a:rPr lang="en-US" dirty="0"/>
              <a:t>School Safety - </a:t>
            </a:r>
            <a:r>
              <a:rPr lang="en-US" b="1" dirty="0"/>
              <a:t>Hardening</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b="1" dirty="0"/>
              <a:t>Staff should limit entry to “necessary” </a:t>
            </a:r>
          </a:p>
          <a:p>
            <a:pPr>
              <a:buFont typeface="Wingdings" panose="05000000000000000000" pitchFamily="2" charset="2"/>
              <a:buChar char="Ø"/>
            </a:pPr>
            <a:r>
              <a:rPr lang="en-US" b="1" dirty="0"/>
              <a:t>Proper identification should be required and purpose to enter necessary.</a:t>
            </a:r>
          </a:p>
          <a:p>
            <a:pPr>
              <a:buFont typeface="Wingdings" panose="05000000000000000000" pitchFamily="2" charset="2"/>
              <a:buChar char="Ø"/>
            </a:pPr>
            <a:r>
              <a:rPr lang="en-US" b="1" dirty="0"/>
              <a:t> Visitor should be issued a “visitor” badge and require staff escort      during the entire time the person is inside the school</a:t>
            </a:r>
          </a:p>
          <a:p>
            <a:pPr>
              <a:buFont typeface="Wingdings" panose="05000000000000000000" pitchFamily="2" charset="2"/>
              <a:buChar char="Ø"/>
            </a:pPr>
            <a:r>
              <a:rPr lang="en-US" b="1" dirty="0"/>
              <a:t>All staff should be required to wear staff identification badges at all times</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420133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2670</Words>
  <Application>Microsoft Office PowerPoint</Application>
  <PresentationFormat>Widescreen</PresentationFormat>
  <Paragraphs>187</Paragraphs>
  <Slides>35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Britannic Bold</vt:lpstr>
      <vt:lpstr>Calibri</vt:lpstr>
      <vt:lpstr>Calibri Light</vt:lpstr>
      <vt:lpstr>Impact</vt:lpstr>
      <vt:lpstr>Wingdings</vt:lpstr>
      <vt:lpstr>Office Theme</vt:lpstr>
      <vt:lpstr>School Safety – A Layered Approach to removing the soft target  </vt:lpstr>
      <vt:lpstr>School Safety- Lessons Learned</vt:lpstr>
      <vt:lpstr>School Safety-Lessons Learned</vt:lpstr>
      <vt:lpstr>School Safety – Lessons Learned</vt:lpstr>
      <vt:lpstr>School Safety - Layering</vt:lpstr>
      <vt:lpstr>School Safety - Hardening</vt:lpstr>
      <vt:lpstr>PowerPoint Presentation</vt:lpstr>
      <vt:lpstr>School Safety-Hardening</vt:lpstr>
      <vt:lpstr>School Safety - Hardening</vt:lpstr>
      <vt:lpstr>Hardening – Lessons learned-Parkland Florida</vt:lpstr>
      <vt:lpstr>Hardening – Lessons learned-Parkland Florida</vt:lpstr>
      <vt:lpstr>Hardening – Lessons learned-Sante’ Fe Texas </vt:lpstr>
      <vt:lpstr>Hardening-Lessons Learned-Noblesville IN</vt:lpstr>
      <vt:lpstr>School Safety  -Immediate Notification</vt:lpstr>
      <vt:lpstr>School Safety-Immediate Notification</vt:lpstr>
      <vt:lpstr>School Safety – Immediate notification</vt:lpstr>
      <vt:lpstr>School Safety – Actionable Intelligence</vt:lpstr>
      <vt:lpstr>School Safety – Actionable Intelligence</vt:lpstr>
      <vt:lpstr>School Safety – Actionable Intelligence</vt:lpstr>
      <vt:lpstr>School Safety-Actionable Intelligence</vt:lpstr>
      <vt:lpstr>School Safety-Actionable Intelligence</vt:lpstr>
      <vt:lpstr>School Safety-Actionable intelligence lesson learned</vt:lpstr>
      <vt:lpstr>School Safety – The building fights back</vt:lpstr>
      <vt:lpstr>PowerPoint Presentation</vt:lpstr>
      <vt:lpstr>School Safety-Actionable intelligence-Lesson Learned</vt:lpstr>
      <vt:lpstr>School Safety-Drilling and protocol considerations</vt:lpstr>
      <vt:lpstr>School Safety-Drilling and protocol considerations</vt:lpstr>
      <vt:lpstr>School Safety – Conventional Vs. Virtual Reponses</vt:lpstr>
      <vt:lpstr>School Safety – Conventional Vs. Virtual Reponses</vt:lpstr>
      <vt:lpstr>School Safety – Conventional Vs. Virtual Reponses</vt:lpstr>
      <vt:lpstr>School Safety- Other compliments to hardening</vt:lpstr>
      <vt:lpstr>School Safety – Other compliments to hardening</vt:lpstr>
      <vt:lpstr>School Safety- Putting it all together</vt:lpstr>
      <vt:lpstr>School Safety – Bringing it all together</vt:lpstr>
      <vt:lpstr>School Safety – A Layered Approach to removing the soft target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Safety- Lessons Learned</dc:title>
  <dc:creator>Tim Troyer</dc:creator>
  <cp:lastModifiedBy>Chelsea Rider</cp:lastModifiedBy>
  <cp:revision>56</cp:revision>
  <cp:lastPrinted>2018-06-24T00:49:22Z</cp:lastPrinted>
  <dcterms:created xsi:type="dcterms:W3CDTF">2018-06-04T17:54:35Z</dcterms:created>
  <dcterms:modified xsi:type="dcterms:W3CDTF">2019-09-04T14:41:58Z</dcterms:modified>
</cp:coreProperties>
</file>