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7" r:id="rId7"/>
    <p:sldId id="264" r:id="rId8"/>
    <p:sldId id="265" r:id="rId9"/>
    <p:sldId id="270" r:id="rId10"/>
    <p:sldId id="266" r:id="rId11"/>
    <p:sldId id="261" r:id="rId12"/>
    <p:sldId id="262" r:id="rId13"/>
    <p:sldId id="268" r:id="rId14"/>
    <p:sldId id="269" r:id="rId15"/>
    <p:sldId id="272" r:id="rId16"/>
    <p:sldId id="273" r:id="rId17"/>
    <p:sldId id="274" r:id="rId18"/>
    <p:sldId id="271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4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9552035162271393"/>
          <c:y val="3.5902968076127056E-2"/>
          <c:w val="0.58742927967337444"/>
          <c:h val="0.8167352318845606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Males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1980</c:v>
                </c:pt>
                <c:pt idx="2">
                  <c:v>2010</c:v>
                </c:pt>
                <c:pt idx="3">
                  <c:v>2040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65.599999999999994</c:v>
                </c:pt>
                <c:pt idx="1">
                  <c:v>70</c:v>
                </c:pt>
                <c:pt idx="2">
                  <c:v>75.599999999999994</c:v>
                </c:pt>
                <c:pt idx="3">
                  <c:v>79.8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1980</c:v>
                </c:pt>
                <c:pt idx="2">
                  <c:v>2010</c:v>
                </c:pt>
                <c:pt idx="3">
                  <c:v>2040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71.099999999999994</c:v>
                </c:pt>
                <c:pt idx="1">
                  <c:v>77.400000000000006</c:v>
                </c:pt>
                <c:pt idx="2">
                  <c:v>81.400000000000006</c:v>
                </c:pt>
                <c:pt idx="3">
                  <c:v>85.4</c:v>
                </c:pt>
              </c:numCache>
            </c:numRef>
          </c:val>
        </c:ser>
        <c:axId val="63126528"/>
        <c:axId val="63255296"/>
      </c:barChart>
      <c:catAx>
        <c:axId val="63126528"/>
        <c:scaling>
          <c:orientation val="minMax"/>
        </c:scaling>
        <c:axPos val="b"/>
        <c:numFmt formatCode="General" sourceLinked="1"/>
        <c:tickLblPos val="nextTo"/>
        <c:crossAx val="63255296"/>
        <c:crosses val="autoZero"/>
        <c:auto val="1"/>
        <c:lblAlgn val="ctr"/>
        <c:lblOffset val="100"/>
      </c:catAx>
      <c:valAx>
        <c:axId val="63255296"/>
        <c:scaling>
          <c:orientation val="minMax"/>
        </c:scaling>
        <c:axPos val="l"/>
        <c:majorGridlines/>
        <c:numFmt formatCode="General" sourceLinked="1"/>
        <c:tickLblPos val="nextTo"/>
        <c:crossAx val="6312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915708545281402E-2"/>
          <c:y val="0.37130957314546237"/>
          <c:w val="0.22006329407939057"/>
          <c:h val="0.3596972878390202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6718930446194229"/>
          <c:y val="0.34842720022784301"/>
        </c:manualLayout>
      </c:layout>
    </c:title>
    <c:plotArea>
      <c:layout/>
      <c:pieChart>
        <c:varyColors val="1"/>
        <c:ser>
          <c:idx val="1"/>
          <c:order val="1"/>
          <c:tx>
            <c:strRef>
              <c:f>Sheet1!$B$1</c:f>
              <c:strCache>
                <c:ptCount val="1"/>
                <c:pt idx="0">
                  <c:v>Age 65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Normal</c:v>
                </c:pt>
                <c:pt idx="1">
                  <c:v>Dementia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Age 65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Normal</c:v>
                </c:pt>
                <c:pt idx="1">
                  <c:v>Dementia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67273243488794654"/>
          <c:y val="0.3389830508474577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85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Normal</c:v>
                </c:pt>
                <c:pt idx="1">
                  <c:v>Dementia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DF07E-ED1A-46B2-AB27-3EC7F14D348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B5668-7C35-4A1A-8652-ABF8D920B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B5668-7C35-4A1A-8652-ABF8D920B1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43DC17B-0012-4043-BA72-F5668576853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C37C299-FE22-450C-84C7-EC1FAC9D7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7B-0012-4043-BA72-F5668576853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C299-FE22-450C-84C7-EC1FAC9D7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7B-0012-4043-BA72-F5668576853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C299-FE22-450C-84C7-EC1FAC9D7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7B-0012-4043-BA72-F5668576853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C299-FE22-450C-84C7-EC1FAC9D7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7B-0012-4043-BA72-F5668576853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C299-FE22-450C-84C7-EC1FAC9D7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7B-0012-4043-BA72-F5668576853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C299-FE22-450C-84C7-EC1FAC9D7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3DC17B-0012-4043-BA72-F5668576853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37C299-FE22-450C-84C7-EC1FAC9D7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43DC17B-0012-4043-BA72-F5668576853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C37C299-FE22-450C-84C7-EC1FAC9D7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7B-0012-4043-BA72-F5668576853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C299-FE22-450C-84C7-EC1FAC9D7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7B-0012-4043-BA72-F5668576853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C299-FE22-450C-84C7-EC1FAC9D7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7B-0012-4043-BA72-F5668576853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C299-FE22-450C-84C7-EC1FAC9D7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43DC17B-0012-4043-BA72-F5668576853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C37C299-FE22-450C-84C7-EC1FAC9D7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7720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dirty="0" smtClean="0">
                <a:latin typeface="Candara" pitchFamily="34" charset="0"/>
              </a:rPr>
              <a:t>LAW ENFORCEMENT</a:t>
            </a:r>
            <a:br>
              <a:rPr lang="en-US" sz="4600" dirty="0" smtClean="0">
                <a:latin typeface="Candara" pitchFamily="34" charset="0"/>
              </a:rPr>
            </a:br>
            <a:r>
              <a:rPr lang="en-US" sz="4600" dirty="0" smtClean="0">
                <a:latin typeface="Candara" pitchFamily="34" charset="0"/>
              </a:rPr>
              <a:t>and</a:t>
            </a:r>
            <a:r>
              <a:rPr lang="en-US" dirty="0" smtClean="0">
                <a:latin typeface="Candara" pitchFamily="34" charset="0"/>
              </a:rPr>
              <a:t/>
            </a:r>
            <a:br>
              <a:rPr lang="en-US" dirty="0" smtClean="0">
                <a:latin typeface="Candara" pitchFamily="34" charset="0"/>
              </a:rPr>
            </a:br>
            <a:r>
              <a:rPr lang="en-US" sz="8000" dirty="0" smtClean="0">
                <a:latin typeface="Candara" pitchFamily="34" charset="0"/>
              </a:rPr>
              <a:t>OLDER DRIVERS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800600"/>
            <a:ext cx="5943600" cy="12192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3000" dirty="0" smtClean="0">
                <a:latin typeface="Candara" pitchFamily="34" charset="0"/>
              </a:rPr>
              <a:t>Cpl. Kelli Brookshire</a:t>
            </a:r>
          </a:p>
          <a:p>
            <a:pPr algn="r"/>
            <a:r>
              <a:rPr lang="en-US" sz="2200" dirty="0" smtClean="0">
                <a:latin typeface="Candara" pitchFamily="34" charset="0"/>
              </a:rPr>
              <a:t>TRIAD Coordinator</a:t>
            </a:r>
          </a:p>
          <a:p>
            <a:pPr algn="r"/>
            <a:r>
              <a:rPr lang="en-US" sz="2200" dirty="0" smtClean="0">
                <a:latin typeface="Candara" pitchFamily="34" charset="0"/>
              </a:rPr>
              <a:t>Oklahoma County Sheriff’s Office</a:t>
            </a:r>
          </a:p>
        </p:txBody>
      </p:sp>
      <p:pic>
        <p:nvPicPr>
          <p:cNvPr id="4" name="Picture 3" descr="ocso badge (registered)-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17" y="4419600"/>
            <a:ext cx="2192383" cy="21643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2672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latin typeface="Candara" pitchFamily="34" charset="0"/>
              </a:rPr>
              <a:t>Approaching </a:t>
            </a:r>
            <a:r>
              <a:rPr lang="en-US" sz="4800" b="1" i="1" dirty="0" smtClean="0">
                <a:latin typeface="Candara" pitchFamily="34" charset="0"/>
              </a:rPr>
              <a:t>Alzheimer’s: </a:t>
            </a:r>
            <a:r>
              <a:rPr lang="en-US" sz="4400" b="1" dirty="0" smtClean="0">
                <a:latin typeface="Candara" pitchFamily="34" charset="0"/>
              </a:rPr>
              <a:t/>
            </a:r>
            <a:br>
              <a:rPr lang="en-US" sz="4400" b="1" dirty="0" smtClean="0">
                <a:latin typeface="Candara" pitchFamily="34" charset="0"/>
              </a:rPr>
            </a:br>
            <a:r>
              <a:rPr lang="en-US" sz="3600" b="1" dirty="0" smtClean="0">
                <a:latin typeface="Candara" pitchFamily="34" charset="0"/>
              </a:rPr>
              <a:t>Make Your First Response </a:t>
            </a:r>
            <a:br>
              <a:rPr lang="en-US" sz="3600" b="1" dirty="0" smtClean="0">
                <a:latin typeface="Candara" pitchFamily="34" charset="0"/>
              </a:rPr>
            </a:br>
            <a:r>
              <a:rPr lang="en-US" sz="3600" b="1" dirty="0" smtClean="0">
                <a:latin typeface="Candara" pitchFamily="34" charset="0"/>
              </a:rPr>
              <a:t>the Right </a:t>
            </a:r>
            <a:r>
              <a:rPr lang="en-US" sz="3600" b="1" dirty="0" smtClean="0">
                <a:latin typeface="Candara" pitchFamily="34" charset="0"/>
              </a:rPr>
              <a:t>Response</a:t>
            </a:r>
            <a:br>
              <a:rPr lang="en-US" sz="3600" b="1" dirty="0" smtClean="0">
                <a:latin typeface="Candara" pitchFamily="34" charset="0"/>
              </a:rPr>
            </a:br>
            <a:r>
              <a:rPr lang="en-US" sz="3600" b="1" dirty="0" smtClean="0">
                <a:latin typeface="Candara" pitchFamily="34" charset="0"/>
              </a:rPr>
              <a:t/>
            </a:r>
            <a:br>
              <a:rPr lang="en-US" sz="3600" b="1" dirty="0" smtClean="0">
                <a:latin typeface="Candara" pitchFamily="34" charset="0"/>
              </a:rPr>
            </a:br>
            <a:r>
              <a:rPr lang="en-US" sz="2800" b="1" i="1" dirty="0" smtClean="0">
                <a:latin typeface="Candara" pitchFamily="34" charset="0"/>
              </a:rPr>
              <a:t>A training video for law enforcement</a:t>
            </a:r>
            <a:endParaRPr lang="en-US" sz="3200" b="1" i="1" dirty="0">
              <a:latin typeface="Candara" pitchFamily="34" charset="0"/>
            </a:endParaRPr>
          </a:p>
        </p:txBody>
      </p:sp>
      <p:pic>
        <p:nvPicPr>
          <p:cNvPr id="4" name="Content Placeholder 3" descr="al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5791200"/>
            <a:ext cx="4181475" cy="8572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Oklahoma County Sheriff’s Office </a:t>
            </a:r>
            <a:br>
              <a:rPr lang="en-US" sz="4400" b="1" dirty="0" smtClean="0">
                <a:latin typeface="Candara" pitchFamily="34" charset="0"/>
              </a:rPr>
            </a:br>
            <a:r>
              <a:rPr lang="en-US" sz="4400" b="1" dirty="0" smtClean="0">
                <a:latin typeface="Candara" pitchFamily="34" charset="0"/>
              </a:rPr>
              <a:t>Older Driver Safety Program</a:t>
            </a:r>
            <a:endParaRPr lang="en-US" sz="4400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83736"/>
          </a:xfrm>
        </p:spPr>
        <p:txBody>
          <a:bodyPr/>
          <a:lstStyle/>
          <a:p>
            <a:r>
              <a:rPr lang="en-US" sz="2400" dirty="0" smtClean="0">
                <a:latin typeface="Candara" pitchFamily="34" charset="0"/>
              </a:rPr>
              <a:t>Grant and program proposal submitted to NSA and NHTSA in late 2009, and approved in early 2010</a:t>
            </a:r>
          </a:p>
          <a:p>
            <a:r>
              <a:rPr lang="en-US" sz="2400" dirty="0" smtClean="0">
                <a:latin typeface="Candara" pitchFamily="34" charset="0"/>
              </a:rPr>
              <a:t>Set up curriculum through NHTSA’s </a:t>
            </a:r>
            <a:r>
              <a:rPr lang="en-US" sz="2400" i="1" dirty="0" err="1" smtClean="0">
                <a:latin typeface="Candara" pitchFamily="34" charset="0"/>
              </a:rPr>
              <a:t>DriveWell</a:t>
            </a:r>
            <a:r>
              <a:rPr lang="en-US" sz="2400" dirty="0" smtClean="0">
                <a:latin typeface="Candara" pitchFamily="34" charset="0"/>
              </a:rPr>
              <a:t> program</a:t>
            </a:r>
          </a:p>
          <a:p>
            <a:r>
              <a:rPr lang="en-US" sz="2400" dirty="0" smtClean="0">
                <a:latin typeface="Candara" pitchFamily="34" charset="0"/>
              </a:rPr>
              <a:t>Introduced to members throughout summer 2010</a:t>
            </a:r>
          </a:p>
          <a:p>
            <a:r>
              <a:rPr lang="en-US" sz="2400" dirty="0" smtClean="0">
                <a:latin typeface="Candara" pitchFamily="34" charset="0"/>
              </a:rPr>
              <a:t>Culminated with Older Driver Safety Day in August 2010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  <a:latin typeface="Candara" pitchFamily="34" charset="0"/>
              </a:rPr>
              <a:t>Lectures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  <a:latin typeface="Candara" pitchFamily="34" charset="0"/>
              </a:rPr>
              <a:t>Panel Discussion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  <a:latin typeface="Candara" pitchFamily="34" charset="0"/>
              </a:rPr>
              <a:t>Resource Fair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  <a:latin typeface="Candara" pitchFamily="34" charset="0"/>
              </a:rPr>
              <a:t>Vehicle Safety Inspections (Traffic Safety Unit)</a:t>
            </a:r>
          </a:p>
          <a:p>
            <a:r>
              <a:rPr lang="en-US" sz="2400" dirty="0" smtClean="0">
                <a:latin typeface="Candara" pitchFamily="34" charset="0"/>
              </a:rPr>
              <a:t>Program Manual for Law Enforcement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What we’re teaching…</a:t>
            </a:r>
            <a:endParaRPr lang="en-US" sz="4400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ndara" pitchFamily="34" charset="0"/>
              </a:rPr>
              <a:t>Small, informational segments inserted into normal S.A.L.T. Council meetings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  <a:latin typeface="Candara" pitchFamily="34" charset="0"/>
              </a:rPr>
              <a:t>Staying Healthy for Driving Fitness</a:t>
            </a:r>
          </a:p>
          <a:p>
            <a:pPr lvl="3"/>
            <a:r>
              <a:rPr lang="en-US" sz="2000" dirty="0" smtClean="0">
                <a:solidFill>
                  <a:schemeClr val="accent2"/>
                </a:solidFill>
                <a:latin typeface="Candara" pitchFamily="34" charset="0"/>
              </a:rPr>
              <a:t>Build strength &amp; endurance</a:t>
            </a:r>
          </a:p>
          <a:p>
            <a:pPr lvl="3"/>
            <a:r>
              <a:rPr lang="en-US" sz="2000" dirty="0" smtClean="0">
                <a:solidFill>
                  <a:schemeClr val="accent2"/>
                </a:solidFill>
                <a:latin typeface="Candara" pitchFamily="34" charset="0"/>
              </a:rPr>
              <a:t>Know your medications</a:t>
            </a:r>
          </a:p>
          <a:p>
            <a:pPr lvl="3"/>
            <a:r>
              <a:rPr lang="en-US" sz="2000" dirty="0" smtClean="0">
                <a:solidFill>
                  <a:schemeClr val="accent2"/>
                </a:solidFill>
                <a:latin typeface="Candara" pitchFamily="34" charset="0"/>
              </a:rPr>
              <a:t>Get enough sleep</a:t>
            </a:r>
          </a:p>
          <a:p>
            <a:pPr lvl="3"/>
            <a:r>
              <a:rPr lang="en-US" sz="2000" dirty="0" smtClean="0">
                <a:solidFill>
                  <a:schemeClr val="accent2"/>
                </a:solidFill>
                <a:latin typeface="Candara" pitchFamily="34" charset="0"/>
              </a:rPr>
              <a:t>Have your eyes checked annually</a:t>
            </a:r>
          </a:p>
          <a:p>
            <a:pPr lvl="3"/>
            <a:r>
              <a:rPr lang="en-US" sz="2000" dirty="0" smtClean="0">
                <a:solidFill>
                  <a:schemeClr val="accent2"/>
                </a:solidFill>
                <a:latin typeface="Candara" pitchFamily="34" charset="0"/>
              </a:rPr>
              <a:t>Get regular physical check-ups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  <a:latin typeface="Candara" pitchFamily="34" charset="0"/>
              </a:rPr>
              <a:t>Giving Up the Keys: Easier Said Than Done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  <a:latin typeface="Candara" pitchFamily="34" charset="0"/>
              </a:rPr>
              <a:t>Steps to Improve Driving Ability</a:t>
            </a:r>
          </a:p>
          <a:p>
            <a:pPr lvl="2"/>
            <a:r>
              <a:rPr lang="en-US" sz="2000" dirty="0" err="1" smtClean="0">
                <a:solidFill>
                  <a:schemeClr val="accent2"/>
                </a:solidFill>
                <a:latin typeface="Candara" pitchFamily="34" charset="0"/>
              </a:rPr>
              <a:t>CarFit</a:t>
            </a:r>
            <a:endParaRPr lang="en-US" sz="2000" dirty="0" smtClean="0">
              <a:solidFill>
                <a:schemeClr val="accent2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What is </a:t>
            </a:r>
            <a:r>
              <a:rPr lang="en-US" sz="4400" b="1" dirty="0" err="1" smtClean="0">
                <a:latin typeface="Candara" pitchFamily="34" charset="0"/>
              </a:rPr>
              <a:t>CarFit</a:t>
            </a:r>
            <a:r>
              <a:rPr lang="en-US" sz="4400" b="1" dirty="0" smtClean="0">
                <a:latin typeface="Candara" pitchFamily="34" charset="0"/>
              </a:rPr>
              <a:t>?</a:t>
            </a:r>
            <a:endParaRPr lang="en-US" sz="4400" b="1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62201"/>
            <a:ext cx="3733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/>
              <a:t>CarFit</a:t>
            </a:r>
            <a:r>
              <a:rPr lang="en-US" sz="2000" b="1" i="1" dirty="0" smtClean="0"/>
              <a:t> is an educational program that “fits” older </a:t>
            </a:r>
          </a:p>
          <a:p>
            <a:pPr algn="ctr"/>
            <a:r>
              <a:rPr lang="en-US" sz="2000" b="1" i="1" dirty="0" smtClean="0"/>
              <a:t>adults to their vehicles. </a:t>
            </a:r>
          </a:p>
        </p:txBody>
      </p:sp>
      <p:pic>
        <p:nvPicPr>
          <p:cNvPr id="6" name="Picture 5" descr="carf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4100" y="1066800"/>
            <a:ext cx="3670300" cy="1295400"/>
          </a:xfrm>
          <a:prstGeom prst="rect">
            <a:avLst/>
          </a:prstGeom>
        </p:spPr>
      </p:pic>
      <p:pic>
        <p:nvPicPr>
          <p:cNvPr id="7" name="Picture 6" descr="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029200"/>
            <a:ext cx="1524000" cy="914400"/>
          </a:xfrm>
          <a:prstGeom prst="rect">
            <a:avLst/>
          </a:prstGeom>
        </p:spPr>
      </p:pic>
      <p:pic>
        <p:nvPicPr>
          <p:cNvPr id="8" name="Picture 7" descr="aar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810000"/>
            <a:ext cx="1704975" cy="914400"/>
          </a:xfrm>
          <a:prstGeom prst="rect">
            <a:avLst/>
          </a:prstGeom>
        </p:spPr>
      </p:pic>
      <p:pic>
        <p:nvPicPr>
          <p:cNvPr id="9" name="Picture 8" descr="ao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1225" y="2590800"/>
            <a:ext cx="1476375" cy="914400"/>
          </a:xfrm>
          <a:prstGeom prst="rect">
            <a:avLst/>
          </a:prstGeom>
        </p:spPr>
      </p:pic>
      <p:pic>
        <p:nvPicPr>
          <p:cNvPr id="10" name="Picture 9" descr="IMG_52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885255"/>
            <a:ext cx="3886199" cy="25854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6153090"/>
            <a:ext cx="4343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www.car-fit.org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ger Pics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838200"/>
            <a:ext cx="3962400" cy="1761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40386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Candara" pitchFamily="34" charset="0"/>
              </a:rPr>
              <a:t>How will you know who could be at risk?</a:t>
            </a:r>
            <a:endParaRPr lang="en-US" sz="4400" b="1" dirty="0">
              <a:latin typeface="Candara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07536"/>
          </a:xfrm>
        </p:spPr>
        <p:txBody>
          <a:bodyPr numCol="2">
            <a:noAutofit/>
          </a:bodyPr>
          <a:lstStyle/>
          <a:p>
            <a:r>
              <a:rPr lang="en-US" sz="2400" dirty="0" smtClean="0">
                <a:latin typeface="Candara" pitchFamily="34" charset="0"/>
              </a:rPr>
              <a:t>Obvious signs</a:t>
            </a:r>
          </a:p>
          <a:p>
            <a:pPr lvl="1"/>
            <a:r>
              <a:rPr lang="en-US" sz="2400" dirty="0" smtClean="0">
                <a:latin typeface="Candara" pitchFamily="34" charset="0"/>
              </a:rPr>
              <a:t>Creation of a traffic hazard</a:t>
            </a:r>
          </a:p>
          <a:p>
            <a:pPr lvl="1"/>
            <a:r>
              <a:rPr lang="en-US" sz="2400" dirty="0" smtClean="0">
                <a:latin typeface="Candara" pitchFamily="34" charset="0"/>
              </a:rPr>
              <a:t>Physically-evident medical issues</a:t>
            </a:r>
          </a:p>
          <a:p>
            <a:pPr lvl="1"/>
            <a:r>
              <a:rPr lang="en-US" sz="2400" dirty="0" smtClean="0">
                <a:latin typeface="Candara" pitchFamily="34" charset="0"/>
              </a:rPr>
              <a:t>Medical alert window stickers</a:t>
            </a:r>
          </a:p>
          <a:p>
            <a:pPr lvl="1"/>
            <a:r>
              <a:rPr lang="en-US" sz="2400" dirty="0" smtClean="0">
                <a:latin typeface="Candara" pitchFamily="34" charset="0"/>
              </a:rPr>
              <a:t>Signs and/or symptoms we’ve discussed</a:t>
            </a:r>
          </a:p>
          <a:p>
            <a:pPr lvl="1">
              <a:buNone/>
            </a:pPr>
            <a:endParaRPr lang="en-US" sz="2400" dirty="0" smtClean="0">
              <a:latin typeface="Candara" pitchFamily="34" charset="0"/>
            </a:endParaRPr>
          </a:p>
          <a:p>
            <a:r>
              <a:rPr lang="en-US" sz="2400" dirty="0" smtClean="0">
                <a:latin typeface="Candara" pitchFamily="34" charset="0"/>
              </a:rPr>
              <a:t>Things you might have to look for</a:t>
            </a:r>
          </a:p>
          <a:p>
            <a:pPr lvl="1"/>
            <a:r>
              <a:rPr lang="en-US" sz="2400" dirty="0" smtClean="0">
                <a:latin typeface="Candara" pitchFamily="34" charset="0"/>
              </a:rPr>
              <a:t>Medical alert card in the wallet</a:t>
            </a:r>
          </a:p>
          <a:p>
            <a:pPr lvl="1"/>
            <a:r>
              <a:rPr lang="en-US" sz="2400" dirty="0" smtClean="0">
                <a:latin typeface="Candara" pitchFamily="34" charset="0"/>
              </a:rPr>
              <a:t>Prescription bottles in the purse or glove box</a:t>
            </a:r>
          </a:p>
          <a:p>
            <a:pPr lvl="1"/>
            <a:r>
              <a:rPr lang="en-US" sz="2400" dirty="0" smtClean="0">
                <a:latin typeface="Candara" pitchFamily="34" charset="0"/>
              </a:rPr>
              <a:t>Medical alert bracelet, watch, or necklace</a:t>
            </a:r>
          </a:p>
          <a:p>
            <a:pPr lvl="1"/>
            <a:r>
              <a:rPr lang="en-US" sz="2400" dirty="0" smtClean="0">
                <a:latin typeface="Candara" pitchFamily="34" charset="0"/>
              </a:rPr>
              <a:t>Alzheimer’s Association </a:t>
            </a:r>
            <a:r>
              <a:rPr lang="en-US" sz="2400" dirty="0" err="1" smtClean="0">
                <a:latin typeface="Candara" pitchFamily="34" charset="0"/>
              </a:rPr>
              <a:t>SafeReturn</a:t>
            </a:r>
            <a:r>
              <a:rPr lang="en-US" sz="2400" dirty="0" smtClean="0">
                <a:latin typeface="Candara" pitchFamily="34" charset="0"/>
              </a:rPr>
              <a:t> symbol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edalarmbut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838199"/>
            <a:ext cx="2133599" cy="2015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4038600" cy="1524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Candara" pitchFamily="34" charset="0"/>
              </a:rPr>
              <a:t>Medical Alerts:</a:t>
            </a:r>
            <a:br>
              <a:rPr lang="en-US" sz="4400" b="1" dirty="0" smtClean="0">
                <a:latin typeface="Candara" pitchFamily="34" charset="0"/>
              </a:rPr>
            </a:br>
            <a:r>
              <a:rPr lang="en-US" b="1" i="1" dirty="0" smtClean="0">
                <a:latin typeface="Candara" pitchFamily="34" charset="0"/>
              </a:rPr>
              <a:t>Pay attention!</a:t>
            </a:r>
            <a:endParaRPr lang="en-US" sz="4400" b="1" i="1" dirty="0">
              <a:latin typeface="Candara" pitchFamily="34" charset="0"/>
            </a:endParaRPr>
          </a:p>
        </p:txBody>
      </p:sp>
      <p:pic>
        <p:nvPicPr>
          <p:cNvPr id="8" name="Picture 7" descr="me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6030" y="1981200"/>
            <a:ext cx="2263064" cy="2286000"/>
          </a:xfrm>
          <a:prstGeom prst="rect">
            <a:avLst/>
          </a:prstGeom>
        </p:spPr>
      </p:pic>
      <p:pic>
        <p:nvPicPr>
          <p:cNvPr id="9" name="Picture 8" descr="med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981200"/>
            <a:ext cx="2514600" cy="2514600"/>
          </a:xfrm>
          <a:prstGeom prst="rect">
            <a:avLst/>
          </a:prstGeom>
        </p:spPr>
      </p:pic>
      <p:pic>
        <p:nvPicPr>
          <p:cNvPr id="11" name="Picture 10" descr="me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4267200"/>
            <a:ext cx="2362200" cy="2362200"/>
          </a:xfrm>
          <a:prstGeom prst="rect">
            <a:avLst/>
          </a:prstGeom>
        </p:spPr>
      </p:pic>
      <p:pic>
        <p:nvPicPr>
          <p:cNvPr id="12" name="Picture 11" descr="med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038600"/>
            <a:ext cx="3810000" cy="2647950"/>
          </a:xfrm>
          <a:prstGeom prst="rect">
            <a:avLst/>
          </a:prstGeom>
        </p:spPr>
      </p:pic>
      <p:pic>
        <p:nvPicPr>
          <p:cNvPr id="6" name="Picture 5" descr="med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0" y="762000"/>
            <a:ext cx="2438400" cy="1921987"/>
          </a:xfrm>
          <a:prstGeom prst="rect">
            <a:avLst/>
          </a:prstGeom>
        </p:spPr>
      </p:pic>
      <p:pic>
        <p:nvPicPr>
          <p:cNvPr id="10" name="Picture 9" descr="med 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2514600"/>
            <a:ext cx="2625039" cy="188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1800" y="4953000"/>
            <a:ext cx="21336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Watch for clues that might be hidden in plain sight!</a:t>
            </a:r>
          </a:p>
        </p:txBody>
      </p:sp>
      <p:pic>
        <p:nvPicPr>
          <p:cNvPr id="14" name="Picture 13" descr="medaler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91400" y="3200400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629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Candara" pitchFamily="34" charset="0"/>
              </a:rPr>
              <a:t>And for those who might lean toward the extreme…</a:t>
            </a:r>
            <a:br>
              <a:rPr lang="en-US" sz="4400" b="1" dirty="0" smtClean="0">
                <a:latin typeface="Candara" pitchFamily="34" charset="0"/>
              </a:rPr>
            </a:br>
            <a:endParaRPr lang="en-US" sz="4400" b="1" i="1" dirty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6076890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WOW!</a:t>
            </a:r>
          </a:p>
        </p:txBody>
      </p:sp>
      <p:pic>
        <p:nvPicPr>
          <p:cNvPr id="15" name="Picture 14" descr="me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428875"/>
            <a:ext cx="5715000" cy="32099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1524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Candara" pitchFamily="34" charset="0"/>
              </a:rPr>
              <a:t>Alzheimer’s Association </a:t>
            </a:r>
            <a:br>
              <a:rPr lang="en-US" sz="4400" b="1" dirty="0" smtClean="0">
                <a:latin typeface="Candara" pitchFamily="34" charset="0"/>
              </a:rPr>
            </a:br>
            <a:r>
              <a:rPr lang="en-US" sz="4400" b="1" dirty="0" smtClean="0">
                <a:latin typeface="Candara" pitchFamily="34" charset="0"/>
              </a:rPr>
              <a:t>Medic Alert &amp; Safe Return</a:t>
            </a:r>
            <a:endParaRPr lang="en-US" sz="4400" b="1" i="1" dirty="0">
              <a:latin typeface="Candara" pitchFamily="34" charset="0"/>
            </a:endParaRPr>
          </a:p>
        </p:txBody>
      </p:sp>
      <p:pic>
        <p:nvPicPr>
          <p:cNvPr id="15" name="Picture 14" descr="alzaler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850" y="2819400"/>
            <a:ext cx="8026750" cy="2101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800" y="527667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ndara" pitchFamily="34" charset="0"/>
              </a:rPr>
              <a:t>If you encounter a bracelet like this, with the purple engraving, you are dealing with an Alzheimer’s patient. Adjust your response accordingly, and contact dispatch.</a:t>
            </a:r>
            <a:endParaRPr lang="en-US" sz="24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610600" cy="3886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Candara" pitchFamily="34" charset="0"/>
              </a:rPr>
              <a:t>How would you respond</a:t>
            </a:r>
            <a:r>
              <a:rPr lang="en-US" sz="6000" b="1" dirty="0" smtClean="0">
                <a:latin typeface="Candara" pitchFamily="34" charset="0"/>
              </a:rPr>
              <a:t>?</a:t>
            </a:r>
            <a:br>
              <a:rPr lang="en-US" sz="6000" b="1" dirty="0" smtClean="0">
                <a:latin typeface="Candara" pitchFamily="34" charset="0"/>
              </a:rPr>
            </a:br>
            <a:r>
              <a:rPr lang="en-US" sz="3200" b="1" dirty="0" smtClean="0">
                <a:latin typeface="Candara" pitchFamily="34" charset="0"/>
              </a:rPr>
              <a:t/>
            </a:r>
            <a:br>
              <a:rPr lang="en-US" sz="3200" b="1" dirty="0" smtClean="0">
                <a:latin typeface="Candara" pitchFamily="34" charset="0"/>
              </a:rPr>
            </a:br>
            <a:r>
              <a:rPr lang="en-US" sz="2800" b="1" dirty="0" smtClean="0">
                <a:latin typeface="Candara" pitchFamily="34" charset="0"/>
              </a:rPr>
              <a:t>The OCSO Model Policy</a:t>
            </a:r>
            <a:endParaRPr lang="en-US" sz="6000" b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610600" cy="3200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ndara" pitchFamily="34" charset="0"/>
              </a:rPr>
              <a:t/>
            </a:r>
            <a:br>
              <a:rPr lang="en-US" b="1" dirty="0" smtClean="0">
                <a:latin typeface="Candara" pitchFamily="34" charset="0"/>
              </a:rPr>
            </a:br>
            <a:r>
              <a:rPr lang="en-US" sz="3100" b="1" i="1" dirty="0" smtClean="0">
                <a:latin typeface="Candara" pitchFamily="34" charset="0"/>
              </a:rPr>
              <a:t>For more information </a:t>
            </a:r>
            <a:r>
              <a:rPr lang="en-US" sz="3100" b="1" i="1" dirty="0" smtClean="0">
                <a:latin typeface="Candara" pitchFamily="34" charset="0"/>
              </a:rPr>
              <a:t>or to </a:t>
            </a:r>
            <a:br>
              <a:rPr lang="en-US" sz="3100" b="1" i="1" dirty="0" smtClean="0">
                <a:latin typeface="Candara" pitchFamily="34" charset="0"/>
              </a:rPr>
            </a:br>
            <a:r>
              <a:rPr lang="en-US" sz="3100" b="1" i="1" dirty="0" smtClean="0">
                <a:latin typeface="Candara" pitchFamily="34" charset="0"/>
              </a:rPr>
              <a:t>contact available local resources:</a:t>
            </a:r>
            <a:br>
              <a:rPr lang="en-US" sz="3100" b="1" i="1" dirty="0" smtClean="0">
                <a:latin typeface="Candara" pitchFamily="34" charset="0"/>
              </a:rPr>
            </a:br>
            <a:r>
              <a:rPr lang="en-US" b="1" dirty="0" smtClean="0">
                <a:latin typeface="Candara" pitchFamily="34" charset="0"/>
              </a:rPr>
              <a:t/>
            </a:r>
            <a:br>
              <a:rPr lang="en-US" b="1" dirty="0" smtClean="0">
                <a:latin typeface="Candara" pitchFamily="34" charset="0"/>
              </a:rPr>
            </a:br>
            <a:r>
              <a:rPr lang="en-US" b="1" dirty="0" smtClean="0">
                <a:latin typeface="Candara" pitchFamily="34" charset="0"/>
              </a:rPr>
              <a:t>Cpl</a:t>
            </a:r>
            <a:r>
              <a:rPr lang="en-US" b="1" dirty="0" smtClean="0">
                <a:latin typeface="Candara" pitchFamily="34" charset="0"/>
              </a:rPr>
              <a:t>. Kelli Brookshire</a:t>
            </a:r>
            <a:br>
              <a:rPr lang="en-US" b="1" dirty="0" smtClean="0">
                <a:latin typeface="Candara" pitchFamily="34" charset="0"/>
              </a:rPr>
            </a:br>
            <a:r>
              <a:rPr lang="en-US" sz="3200" b="1" dirty="0" smtClean="0">
                <a:latin typeface="Candara" pitchFamily="34" charset="0"/>
              </a:rPr>
              <a:t>TRIAD Coordinator</a:t>
            </a:r>
            <a:br>
              <a:rPr lang="en-US" sz="3200" b="1" dirty="0" smtClean="0">
                <a:latin typeface="Candara" pitchFamily="34" charset="0"/>
              </a:rPr>
            </a:br>
            <a:r>
              <a:rPr lang="en-US" sz="3200" b="1" dirty="0" smtClean="0">
                <a:latin typeface="Candara" pitchFamily="34" charset="0"/>
              </a:rPr>
              <a:t>sokelbro@oklahomacounty.org</a:t>
            </a:r>
            <a:br>
              <a:rPr lang="en-US" sz="3200" b="1" dirty="0" smtClean="0">
                <a:latin typeface="Candara" pitchFamily="34" charset="0"/>
              </a:rPr>
            </a:br>
            <a:r>
              <a:rPr lang="en-US" sz="3200" b="1" dirty="0" smtClean="0">
                <a:latin typeface="Candara" pitchFamily="34" charset="0"/>
              </a:rPr>
              <a:t>405-713-1950</a:t>
            </a:r>
            <a:endParaRPr lang="en-US" sz="3200" b="1" dirty="0">
              <a:latin typeface="Candara" pitchFamily="34" charset="0"/>
            </a:endParaRPr>
          </a:p>
        </p:txBody>
      </p:sp>
      <p:pic>
        <p:nvPicPr>
          <p:cNvPr id="7" name="Picture 6" descr="ocso badge (registered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6752" y="685800"/>
            <a:ext cx="1852448" cy="1828800"/>
          </a:xfrm>
          <a:prstGeom prst="rect">
            <a:avLst/>
          </a:prstGeom>
        </p:spPr>
      </p:pic>
      <p:pic>
        <p:nvPicPr>
          <p:cNvPr id="4" name="Picture 3" descr="triad logo---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09102"/>
            <a:ext cx="1752600" cy="18816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What we’ll discuss:</a:t>
            </a:r>
            <a:endParaRPr lang="en-US" sz="4400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077200" cy="37551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itchFamily="34" charset="0"/>
              </a:rPr>
              <a:t>Oklahoma County TRIAD Program</a:t>
            </a:r>
          </a:p>
          <a:p>
            <a:r>
              <a:rPr lang="en-US" dirty="0" smtClean="0">
                <a:latin typeface="Candara" pitchFamily="34" charset="0"/>
              </a:rPr>
              <a:t>Effects of Aging on Driving Skills</a:t>
            </a:r>
          </a:p>
          <a:p>
            <a:r>
              <a:rPr lang="en-US" dirty="0" smtClean="0">
                <a:latin typeface="Candara" pitchFamily="34" charset="0"/>
              </a:rPr>
              <a:t>The National Approach</a:t>
            </a:r>
          </a:p>
          <a:p>
            <a:r>
              <a:rPr lang="en-US" dirty="0" smtClean="0">
                <a:latin typeface="Candara" pitchFamily="34" charset="0"/>
              </a:rPr>
              <a:t>Oklahoma County’s Older Driver Safety Program</a:t>
            </a:r>
          </a:p>
          <a:p>
            <a:r>
              <a:rPr lang="en-US" dirty="0" smtClean="0">
                <a:latin typeface="Candara" pitchFamily="34" charset="0"/>
              </a:rPr>
              <a:t>Law Enforcement Response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What is TRIAD?</a:t>
            </a:r>
            <a:endParaRPr lang="en-US" sz="4400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ndara" pitchFamily="34" charset="0"/>
              </a:rPr>
              <a:t>Governed by the National Sheriff’s Association</a:t>
            </a:r>
          </a:p>
          <a:p>
            <a:pPr>
              <a:buNone/>
            </a:pPr>
            <a:endParaRPr lang="en-US" sz="1000" dirty="0" smtClean="0">
              <a:latin typeface="Candara" pitchFamily="34" charset="0"/>
            </a:endParaRPr>
          </a:p>
          <a:p>
            <a:r>
              <a:rPr lang="en-US" sz="2400" dirty="0" smtClean="0">
                <a:latin typeface="Candara" pitchFamily="34" charset="0"/>
              </a:rPr>
              <a:t>Crime prevention and safety program for people over 55 aimed to teach older adults ways to prevent becoming a victim of crime</a:t>
            </a:r>
          </a:p>
          <a:p>
            <a:pPr>
              <a:buNone/>
            </a:pPr>
            <a:endParaRPr lang="en-US" sz="1000" dirty="0" smtClean="0">
              <a:latin typeface="Candara" pitchFamily="34" charset="0"/>
            </a:endParaRPr>
          </a:p>
          <a:p>
            <a:r>
              <a:rPr lang="en-US" sz="2400" dirty="0" smtClean="0">
                <a:latin typeface="Candara" pitchFamily="34" charset="0"/>
              </a:rPr>
              <a:t>Partnerships</a:t>
            </a:r>
            <a:r>
              <a:rPr lang="en-US" sz="2400" i="1" dirty="0" smtClean="0"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are the KEY to 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establishing S.A.L.T. Councils 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throughout your jurisdiction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000" i="1" dirty="0" smtClean="0">
                <a:latin typeface="Candara" pitchFamily="34" charset="0"/>
              </a:rPr>
              <a:t>(Seniors &amp; Law Enforcement Together)</a:t>
            </a:r>
            <a:endParaRPr lang="en-US" sz="2400" i="1" dirty="0" smtClean="0">
              <a:latin typeface="Candara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019800" y="3886200"/>
            <a:ext cx="2286000" cy="2286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7818426">
            <a:off x="5523044" y="4761571"/>
            <a:ext cx="173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SHERIFF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3777975">
            <a:off x="7067366" y="4761374"/>
            <a:ext cx="173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POLICE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6167735"/>
            <a:ext cx="173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SENIORS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Oklahoma County TRIAD</a:t>
            </a:r>
            <a:endParaRPr lang="en-US" sz="4400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17017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Candara" pitchFamily="34" charset="0"/>
              </a:rPr>
              <a:t>Established in 1995 under the direction of OCSO</a:t>
            </a:r>
          </a:p>
          <a:p>
            <a:pPr>
              <a:buNone/>
            </a:pPr>
            <a:endParaRPr lang="en-US" sz="1100" dirty="0" smtClean="0">
              <a:latin typeface="Candara" pitchFamily="34" charset="0"/>
            </a:endParaRPr>
          </a:p>
          <a:p>
            <a:r>
              <a:rPr lang="en-US" sz="2400" dirty="0" smtClean="0">
                <a:latin typeface="Candara" pitchFamily="34" charset="0"/>
              </a:rPr>
              <a:t>Continues to operate under the direction of Sheriff John Whetsel and the TRIAD Coordinator</a:t>
            </a:r>
          </a:p>
          <a:p>
            <a:pPr>
              <a:buNone/>
            </a:pPr>
            <a:endParaRPr lang="en-US" sz="1000" dirty="0" smtClean="0">
              <a:latin typeface="Candara" pitchFamily="34" charset="0"/>
            </a:endParaRPr>
          </a:p>
          <a:p>
            <a:r>
              <a:rPr lang="en-US" sz="2400" dirty="0" smtClean="0">
                <a:latin typeface="Candara" pitchFamily="34" charset="0"/>
              </a:rPr>
              <a:t>Currently operating 11 S.A.L.T. Councils that meet on a monthly basis: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4419600"/>
            <a:ext cx="38862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numCol="2" rtlCol="0" anchor="ctr" anchorCtr="0">
            <a:spAutoFit/>
          </a:bodyPr>
          <a:lstStyle/>
          <a:p>
            <a:r>
              <a:rPr lang="en-US" dirty="0" smtClean="0"/>
              <a:t>Choctaw</a:t>
            </a:r>
          </a:p>
          <a:p>
            <a:r>
              <a:rPr lang="en-US" dirty="0" smtClean="0"/>
              <a:t>Del City</a:t>
            </a:r>
          </a:p>
          <a:p>
            <a:r>
              <a:rPr lang="en-US" dirty="0" smtClean="0"/>
              <a:t>Edmond	</a:t>
            </a:r>
          </a:p>
          <a:p>
            <a:r>
              <a:rPr lang="en-US" dirty="0" smtClean="0"/>
              <a:t>Harrah</a:t>
            </a:r>
          </a:p>
          <a:p>
            <a:r>
              <a:rPr lang="en-US" dirty="0" smtClean="0"/>
              <a:t>Luther</a:t>
            </a:r>
          </a:p>
          <a:p>
            <a:r>
              <a:rPr lang="en-US" dirty="0" smtClean="0"/>
              <a:t>Midwest City</a:t>
            </a:r>
          </a:p>
          <a:p>
            <a:r>
              <a:rPr lang="en-US" dirty="0" smtClean="0"/>
              <a:t>North OKC</a:t>
            </a:r>
          </a:p>
          <a:p>
            <a:r>
              <a:rPr lang="en-US" dirty="0" smtClean="0"/>
              <a:t>South OKC</a:t>
            </a:r>
          </a:p>
          <a:p>
            <a:r>
              <a:rPr lang="en-US" dirty="0" smtClean="0"/>
              <a:t>Eastside OKC</a:t>
            </a:r>
          </a:p>
          <a:p>
            <a:r>
              <a:rPr lang="en-US" dirty="0" err="1" smtClean="0"/>
              <a:t>Warr</a:t>
            </a:r>
            <a:r>
              <a:rPr lang="en-US" dirty="0" smtClean="0"/>
              <a:t> Acres</a:t>
            </a:r>
          </a:p>
          <a:p>
            <a:r>
              <a:rPr lang="en-US" dirty="0" smtClean="0"/>
              <a:t>Village/Nichols Hills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What we do…</a:t>
            </a:r>
            <a:endParaRPr lang="en-US" sz="4400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4495800" cy="4495800"/>
          </a:xfrm>
        </p:spPr>
        <p:txBody>
          <a:bodyPr numCol="1">
            <a:normAutofit/>
          </a:bodyPr>
          <a:lstStyle/>
          <a:p>
            <a:r>
              <a:rPr lang="en-US" sz="2200" dirty="0" smtClean="0">
                <a:latin typeface="Candara" pitchFamily="34" charset="0"/>
              </a:rPr>
              <a:t>S.A.L.T. Councils</a:t>
            </a:r>
          </a:p>
          <a:p>
            <a:r>
              <a:rPr lang="en-US" sz="2200" dirty="0" smtClean="0">
                <a:latin typeface="Candara" pitchFamily="34" charset="0"/>
              </a:rPr>
              <a:t>Senior Awareness Day</a:t>
            </a:r>
          </a:p>
          <a:p>
            <a:r>
              <a:rPr lang="en-US" sz="2200" dirty="0" smtClean="0">
                <a:latin typeface="Candara" pitchFamily="34" charset="0"/>
              </a:rPr>
              <a:t>Elder Law Day</a:t>
            </a:r>
          </a:p>
          <a:p>
            <a:r>
              <a:rPr lang="en-US" sz="2200" dirty="0" smtClean="0">
                <a:latin typeface="Candara" pitchFamily="34" charset="0"/>
              </a:rPr>
              <a:t>Informed Senior Seminar</a:t>
            </a:r>
          </a:p>
          <a:p>
            <a:r>
              <a:rPr lang="en-US" sz="2200" i="1" dirty="0" smtClean="0">
                <a:latin typeface="Candara" pitchFamily="34" charset="0"/>
              </a:rPr>
              <a:t>Young at Heart</a:t>
            </a:r>
            <a:r>
              <a:rPr lang="en-US" sz="2200" dirty="0" smtClean="0">
                <a:latin typeface="Candara" pitchFamily="34" charset="0"/>
              </a:rPr>
              <a:t> Senior Prom</a:t>
            </a:r>
          </a:p>
          <a:p>
            <a:r>
              <a:rPr lang="en-US" sz="2200" dirty="0" smtClean="0">
                <a:latin typeface="Candara" pitchFamily="34" charset="0"/>
              </a:rPr>
              <a:t>TRIAD Appreciation Luncheon</a:t>
            </a:r>
          </a:p>
          <a:p>
            <a:r>
              <a:rPr lang="en-US" sz="2200" dirty="0" smtClean="0">
                <a:latin typeface="Candara" pitchFamily="34" charset="0"/>
              </a:rPr>
              <a:t>9-1-1 Cell Phone Program</a:t>
            </a:r>
          </a:p>
          <a:p>
            <a:r>
              <a:rPr lang="en-US" sz="2200" dirty="0" smtClean="0">
                <a:latin typeface="Candara" pitchFamily="34" charset="0"/>
              </a:rPr>
              <a:t>Older Driver Safety Day</a:t>
            </a:r>
          </a:p>
          <a:p>
            <a:r>
              <a:rPr lang="en-US" sz="2200" dirty="0" smtClean="0">
                <a:latin typeface="Candara" pitchFamily="34" charset="0"/>
              </a:rPr>
              <a:t>Christmas at Oakhill</a:t>
            </a:r>
          </a:p>
          <a:p>
            <a:r>
              <a:rPr lang="en-US" sz="2200" dirty="0" smtClean="0">
                <a:latin typeface="Candara" pitchFamily="34" charset="0"/>
              </a:rPr>
              <a:t>Grandparents Raising Grandchildren</a:t>
            </a:r>
          </a:p>
          <a:p>
            <a:r>
              <a:rPr lang="en-US" sz="2200" dirty="0" smtClean="0">
                <a:latin typeface="Candara" pitchFamily="34" charset="0"/>
              </a:rPr>
              <a:t>Over 250 lectures annually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 descr="dec09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647700"/>
            <a:ext cx="3098800" cy="2324100"/>
          </a:xfrm>
          <a:prstGeom prst="rect">
            <a:avLst/>
          </a:prstGeom>
        </p:spPr>
      </p:pic>
      <p:pic>
        <p:nvPicPr>
          <p:cNvPr id="7" name="Picture 6" descr="newletter pi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590800"/>
            <a:ext cx="2221725" cy="2238620"/>
          </a:xfrm>
          <a:prstGeom prst="rect">
            <a:avLst/>
          </a:prstGeom>
        </p:spPr>
      </p:pic>
      <p:pic>
        <p:nvPicPr>
          <p:cNvPr id="8" name="Picture 7" descr="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7675" y="4724400"/>
            <a:ext cx="4733925" cy="18062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U.S. Life Expectancy</a:t>
            </a:r>
            <a:endParaRPr lang="en-US" sz="4400" b="1" dirty="0">
              <a:latin typeface="Candar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286000"/>
          <a:ext cx="8001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64770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Candara" pitchFamily="34" charset="0"/>
              </a:rPr>
              <a:t>*Courtesy of the U.S. Census Bureau</a:t>
            </a:r>
            <a:endParaRPr lang="en-US" sz="1200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1066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The Older Driver Dilemma</a:t>
            </a:r>
            <a:endParaRPr lang="en-US" sz="4400" b="1" dirty="0">
              <a:latin typeface="Candara" pitchFamily="34" charset="0"/>
            </a:endParaRPr>
          </a:p>
        </p:txBody>
      </p:sp>
      <p:pic>
        <p:nvPicPr>
          <p:cNvPr id="7" name="Picture 6" descr="senior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038600"/>
            <a:ext cx="3588848" cy="2386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20574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100" dirty="0" smtClean="0"/>
          </a:p>
          <a:p>
            <a:pPr algn="ctr"/>
            <a:r>
              <a:rPr lang="en-US" sz="2100" dirty="0" smtClean="0">
                <a:latin typeface="Candara" pitchFamily="34" charset="0"/>
              </a:rPr>
              <a:t>Chances are, you will be involved in a talk of this nature eventually. You  might be the one initiating the conversation within your own family, or you might be out on the streets.</a:t>
            </a:r>
            <a:endParaRPr lang="en-US" sz="2000" b="1" i="1" dirty="0" smtClean="0">
              <a:latin typeface="Candara" pitchFamily="34" charset="0"/>
            </a:endParaRPr>
          </a:p>
          <a:p>
            <a:pPr algn="ctr"/>
            <a:r>
              <a:rPr lang="en-US" sz="4000" b="1" i="1" dirty="0" smtClean="0">
                <a:latin typeface="Candara" pitchFamily="34" charset="0"/>
              </a:rPr>
              <a:t>Prepare </a:t>
            </a:r>
          </a:p>
          <a:p>
            <a:pPr algn="ctr"/>
            <a:r>
              <a:rPr lang="en-US" sz="4000" b="1" i="1" dirty="0" smtClean="0">
                <a:latin typeface="Candara" pitchFamily="34" charset="0"/>
              </a:rPr>
              <a:t>yourself </a:t>
            </a:r>
          </a:p>
          <a:p>
            <a:pPr algn="ctr"/>
            <a:r>
              <a:rPr lang="en-US" sz="4000" b="1" i="1" dirty="0" smtClean="0">
                <a:latin typeface="Candara" pitchFamily="34" charset="0"/>
              </a:rPr>
              <a:t>early!</a:t>
            </a:r>
            <a:endParaRPr lang="en-US" sz="4000" b="1" i="1" dirty="0">
              <a:latin typeface="Candara" pitchFamily="34" charset="0"/>
            </a:endParaRPr>
          </a:p>
        </p:txBody>
      </p:sp>
      <p:pic>
        <p:nvPicPr>
          <p:cNvPr id="8" name="Picture 7" descr="seniors_tal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120900"/>
            <a:ext cx="5029200" cy="17078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Effects of aging on driving skills</a:t>
            </a:r>
            <a:endParaRPr lang="en-US" sz="4400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6624"/>
            <a:ext cx="8229600" cy="2703576"/>
          </a:xfrm>
        </p:spPr>
        <p:txBody>
          <a:bodyPr numCol="2">
            <a:normAutofit/>
          </a:bodyPr>
          <a:lstStyle/>
          <a:p>
            <a:r>
              <a:rPr lang="en-US" dirty="0" smtClean="0">
                <a:latin typeface="Candara" pitchFamily="34" charset="0"/>
              </a:rPr>
              <a:t>Cataracts</a:t>
            </a:r>
          </a:p>
          <a:p>
            <a:r>
              <a:rPr lang="en-US" dirty="0" smtClean="0">
                <a:latin typeface="Candara" pitchFamily="34" charset="0"/>
              </a:rPr>
              <a:t>Macular Degeneration</a:t>
            </a:r>
          </a:p>
          <a:p>
            <a:r>
              <a:rPr lang="en-US" dirty="0" smtClean="0">
                <a:latin typeface="Candara" pitchFamily="34" charset="0"/>
              </a:rPr>
              <a:t>Glaucoma</a:t>
            </a:r>
          </a:p>
          <a:p>
            <a:r>
              <a:rPr lang="en-US" dirty="0" smtClean="0">
                <a:latin typeface="Candara" pitchFamily="34" charset="0"/>
              </a:rPr>
              <a:t>Stroke</a:t>
            </a:r>
          </a:p>
          <a:p>
            <a:r>
              <a:rPr lang="en-US" dirty="0" smtClean="0">
                <a:latin typeface="Candara" pitchFamily="34" charset="0"/>
              </a:rPr>
              <a:t>Arthritis</a:t>
            </a:r>
          </a:p>
          <a:p>
            <a:r>
              <a:rPr lang="en-US" dirty="0" smtClean="0">
                <a:latin typeface="Candara" pitchFamily="34" charset="0"/>
              </a:rPr>
              <a:t>Medications</a:t>
            </a:r>
          </a:p>
          <a:p>
            <a:r>
              <a:rPr lang="en-US" dirty="0" smtClean="0">
                <a:latin typeface="Candara" pitchFamily="34" charset="0"/>
              </a:rPr>
              <a:t>Parkinson’s Disease</a:t>
            </a:r>
          </a:p>
          <a:p>
            <a:r>
              <a:rPr lang="en-US" dirty="0" smtClean="0">
                <a:latin typeface="Candara" pitchFamily="34" charset="0"/>
              </a:rPr>
              <a:t>Sleep Apnea</a:t>
            </a:r>
          </a:p>
          <a:p>
            <a:r>
              <a:rPr lang="en-US" dirty="0" smtClean="0">
                <a:latin typeface="Candara" pitchFamily="34" charset="0"/>
              </a:rPr>
              <a:t>Alzheimer’s Disease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Cases of Dementia</a:t>
            </a:r>
            <a:endParaRPr lang="en-US" sz="4400" b="1" dirty="0">
              <a:latin typeface="Candara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981200"/>
          <a:ext cx="396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876800" y="1981200"/>
          <a:ext cx="396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6477000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</a:t>
            </a:r>
            <a:r>
              <a:rPr lang="en-US" sz="1200" i="1" dirty="0" err="1" smtClean="0"/>
              <a:t>Snellgrove</a:t>
            </a:r>
            <a:r>
              <a:rPr lang="en-US" sz="1200" i="1" dirty="0" smtClean="0"/>
              <a:t>, 2005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11647</TotalTime>
  <Words>514</Words>
  <Application>Microsoft Office PowerPoint</Application>
  <PresentationFormat>On-screen Show (4:3)</PresentationFormat>
  <Paragraphs>117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LAW ENFORCEMENT and OLDER DRIVERS</vt:lpstr>
      <vt:lpstr>What we’ll discuss:</vt:lpstr>
      <vt:lpstr>What is TRIAD?</vt:lpstr>
      <vt:lpstr>Oklahoma County TRIAD</vt:lpstr>
      <vt:lpstr>What we do…</vt:lpstr>
      <vt:lpstr>U.S. Life Expectancy</vt:lpstr>
      <vt:lpstr>The Older Driver Dilemma</vt:lpstr>
      <vt:lpstr>Effects of aging on driving skills</vt:lpstr>
      <vt:lpstr>Cases of Dementia</vt:lpstr>
      <vt:lpstr>Approaching Alzheimer’s:  Make Your First Response  the Right Response  A training video for law enforcement</vt:lpstr>
      <vt:lpstr>Oklahoma County Sheriff’s Office  Older Driver Safety Program</vt:lpstr>
      <vt:lpstr>What we’re teaching…</vt:lpstr>
      <vt:lpstr>What is CarFit?</vt:lpstr>
      <vt:lpstr>How will you know who could be at risk?</vt:lpstr>
      <vt:lpstr>Medical Alerts: Pay attention!</vt:lpstr>
      <vt:lpstr>And for those who might lean toward the extreme… </vt:lpstr>
      <vt:lpstr>Alzheimer’s Association  Medic Alert &amp; Safe Return</vt:lpstr>
      <vt:lpstr>How would you respond?  The OCSO Model Policy</vt:lpstr>
      <vt:lpstr> For more information or to  contact available local resources:  Cpl. Kelli Brookshire TRIAD Coordinator sokelbro@oklahomacounty.org 405-713-1950</vt:lpstr>
    </vt:vector>
  </TitlesOfParts>
  <Company>Oklahoma_County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ENFORCEMENT RESPONSE TO  OLDER DRIVERS</dc:title>
  <dc:creator>Kelli Brookshire</dc:creator>
  <cp:lastModifiedBy>Kelli Brookshire</cp:lastModifiedBy>
  <cp:revision>1117</cp:revision>
  <dcterms:created xsi:type="dcterms:W3CDTF">2011-01-07T19:16:34Z</dcterms:created>
  <dcterms:modified xsi:type="dcterms:W3CDTF">2011-01-19T18:44:40Z</dcterms:modified>
</cp:coreProperties>
</file>