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customXml/itemProps1.xml" ContentType="application/vnd.openxmlformats-officedocument.customXmlPropertie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60" r:id="rId3"/>
    <p:sldId id="257" r:id="rId4"/>
    <p:sldId id="261" r:id="rId5"/>
    <p:sldId id="264" r:id="rId6"/>
    <p:sldId id="258"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13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B31216-9F72-4871-A0AE-42ACF87F171C}" type="datetimeFigureOut">
              <a:rPr lang="en-US" smtClean="0"/>
              <a:pPr/>
              <a:t>10/18/2011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0C0092-039A-47D3-BEC8-B12EA5FBA35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5796788-46FB-407F-AF69-FEA2C8798F2D}" type="slidenum">
              <a:rPr lang="en-US">
                <a:cs typeface="Arial" charset="0"/>
              </a:rPr>
              <a:pPr/>
              <a:t>6</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8AF0B4-D0EC-4217-88DE-34BD89117A72}" type="datetimeFigureOut">
              <a:rPr lang="en-US" smtClean="0"/>
              <a:pPr/>
              <a:t>10/18/2011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451D69-2BCE-4F91-A8FA-E33D98365BD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8AF0B4-D0EC-4217-88DE-34BD89117A72}" type="datetimeFigureOut">
              <a:rPr lang="en-US" smtClean="0"/>
              <a:pPr/>
              <a:t>10/18/2011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451D69-2BCE-4F91-A8FA-E33D98365BD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8AF0B4-D0EC-4217-88DE-34BD89117A72}" type="datetimeFigureOut">
              <a:rPr lang="en-US" smtClean="0"/>
              <a:pPr/>
              <a:t>10/18/2011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451D69-2BCE-4F91-A8FA-E33D98365BD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8AF0B4-D0EC-4217-88DE-34BD89117A72}" type="datetimeFigureOut">
              <a:rPr lang="en-US" smtClean="0"/>
              <a:pPr/>
              <a:t>10/18/2011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451D69-2BCE-4F91-A8FA-E33D98365BD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8AF0B4-D0EC-4217-88DE-34BD89117A72}" type="datetimeFigureOut">
              <a:rPr lang="en-US" smtClean="0"/>
              <a:pPr/>
              <a:t>10/18/2011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451D69-2BCE-4F91-A8FA-E33D98365BD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8AF0B4-D0EC-4217-88DE-34BD89117A72}" type="datetimeFigureOut">
              <a:rPr lang="en-US" smtClean="0"/>
              <a:pPr/>
              <a:t>10/18/2011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451D69-2BCE-4F91-A8FA-E33D98365BD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8AF0B4-D0EC-4217-88DE-34BD89117A72}" type="datetimeFigureOut">
              <a:rPr lang="en-US" smtClean="0"/>
              <a:pPr/>
              <a:t>10/18/2011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451D69-2BCE-4F91-A8FA-E33D98365BD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8AF0B4-D0EC-4217-88DE-34BD89117A72}" type="datetimeFigureOut">
              <a:rPr lang="en-US" smtClean="0"/>
              <a:pPr/>
              <a:t>10/18/2011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451D69-2BCE-4F91-A8FA-E33D98365BD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8AF0B4-D0EC-4217-88DE-34BD89117A72}" type="datetimeFigureOut">
              <a:rPr lang="en-US" smtClean="0"/>
              <a:pPr/>
              <a:t>10/18/2011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451D69-2BCE-4F91-A8FA-E33D98365BD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8AF0B4-D0EC-4217-88DE-34BD89117A72}" type="datetimeFigureOut">
              <a:rPr lang="en-US" smtClean="0"/>
              <a:pPr/>
              <a:t>10/18/2011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451D69-2BCE-4F91-A8FA-E33D98365BD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8AF0B4-D0EC-4217-88DE-34BD89117A72}" type="datetimeFigureOut">
              <a:rPr lang="en-US" smtClean="0"/>
              <a:pPr/>
              <a:t>10/18/2011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451D69-2BCE-4F91-A8FA-E33D98365BD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8AF0B4-D0EC-4217-88DE-34BD89117A72}" type="datetimeFigureOut">
              <a:rPr lang="en-US" smtClean="0"/>
              <a:pPr/>
              <a:t>10/18/2011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451D69-2BCE-4F91-A8FA-E33D98365BD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smtClean="0"/>
              <a:t>Partnership for Critical </a:t>
            </a:r>
            <a:br>
              <a:rPr lang="en-US" b="1" dirty="0" smtClean="0"/>
            </a:br>
            <a:r>
              <a:rPr lang="en-US" b="1" dirty="0" smtClean="0"/>
              <a:t>Infrastructure Security</a:t>
            </a:r>
            <a:endParaRPr lang="en-US" b="1" dirty="0"/>
          </a:p>
        </p:txBody>
      </p:sp>
      <p:sp>
        <p:nvSpPr>
          <p:cNvPr id="5" name="Content Placeholder 4"/>
          <p:cNvSpPr>
            <a:spLocks noGrp="1"/>
          </p:cNvSpPr>
          <p:nvPr>
            <p:ph idx="1"/>
          </p:nvPr>
        </p:nvSpPr>
        <p:spPr>
          <a:xfrm>
            <a:off x="457200" y="1524000"/>
            <a:ext cx="8229600" cy="4525963"/>
          </a:xfrm>
        </p:spPr>
        <p:txBody>
          <a:bodyPr>
            <a:noAutofit/>
          </a:bodyPr>
          <a:lstStyle/>
          <a:p>
            <a:pPr>
              <a:buNone/>
            </a:pPr>
            <a:r>
              <a:rPr lang="en-US" sz="2000" i="1" u="sng" dirty="0"/>
              <a:t>PCIS Mission: </a:t>
            </a:r>
            <a:endParaRPr lang="en-US" sz="2000" dirty="0"/>
          </a:p>
          <a:p>
            <a:pPr marL="0" indent="0">
              <a:buNone/>
            </a:pPr>
            <a:r>
              <a:rPr lang="en-US" sz="2000" b="1" dirty="0"/>
              <a:t>The mission of the Partnership for Critical Infrastructure Security (PCIS) is to coordinate common CI/KR cross-sector initiatives that promote public and private efforts to help ensure secure, safe, reliable, and resilient critical infrastructure services. </a:t>
            </a:r>
            <a:endParaRPr lang="en-US" sz="2000" dirty="0"/>
          </a:p>
          <a:p>
            <a:pPr>
              <a:buNone/>
            </a:pPr>
            <a:r>
              <a:rPr lang="en-US" sz="2000" i="1" dirty="0"/>
              <a:t> </a:t>
            </a:r>
            <a:endParaRPr lang="en-US" sz="2000" dirty="0"/>
          </a:p>
          <a:p>
            <a:pPr>
              <a:buNone/>
            </a:pPr>
            <a:r>
              <a:rPr lang="en-US" sz="2000" i="1" u="sng" dirty="0"/>
              <a:t>PCIS Vision:  </a:t>
            </a:r>
            <a:endParaRPr lang="en-US" sz="2000" dirty="0"/>
          </a:p>
          <a:p>
            <a:pPr marL="0" indent="0">
              <a:buNone/>
            </a:pPr>
            <a:r>
              <a:rPr lang="en-US" sz="2000" b="1" dirty="0"/>
              <a:t>The PCIS vision is a secure, resilient and robust infrastructure that enhances national and economic well being and contributes to homeland security and preparedness in response to emerging manmade or natural threats and incidents of national significance.  </a:t>
            </a:r>
            <a:endParaRPr lang="en-US" sz="2000" b="1" dirty="0" smtClean="0"/>
          </a:p>
          <a:p>
            <a:pPr marL="0" indent="0">
              <a:buNone/>
            </a:pPr>
            <a:endParaRPr lang="en-US" sz="2000" dirty="0"/>
          </a:p>
          <a:p>
            <a:pPr>
              <a:buNone/>
            </a:pPr>
            <a:r>
              <a:rPr lang="en-US" sz="2000" i="1" u="sng" dirty="0"/>
              <a:t>PCIS Role:  </a:t>
            </a:r>
            <a:endParaRPr lang="en-US" sz="2000" dirty="0"/>
          </a:p>
          <a:p>
            <a:pPr marL="0" indent="0">
              <a:buNone/>
            </a:pPr>
            <a:r>
              <a:rPr lang="en-US" sz="2000" b="1" dirty="0" smtClean="0"/>
              <a:t>Serve </a:t>
            </a:r>
            <a:r>
              <a:rPr lang="en-US" sz="2000" b="1" dirty="0"/>
              <a:t>as the Private Sector CI/KR Cross-Sector Coordinating Council </a:t>
            </a:r>
            <a:r>
              <a:rPr lang="en-US" sz="2000" b="1" dirty="0" smtClean="0"/>
              <a:t>within the NIPP </a:t>
            </a:r>
            <a:r>
              <a:rPr lang="en-US" sz="2000" b="1" dirty="0"/>
              <a:t>partnership framework</a:t>
            </a:r>
            <a:r>
              <a:rPr lang="en-US" sz="2000" b="1" dirty="0" smtClean="0"/>
              <a:t>.</a:t>
            </a:r>
          </a:p>
          <a:p>
            <a:pPr>
              <a:buNone/>
            </a:pPr>
            <a:endParaRPr lang="en-US" sz="1400" dirty="0"/>
          </a:p>
          <a:p>
            <a:pPr>
              <a:buNone/>
            </a:pPr>
            <a:endParaRPr lang="en-US" sz="1400" dirty="0"/>
          </a:p>
        </p:txBody>
      </p:sp>
      <p:pic>
        <p:nvPicPr>
          <p:cNvPr id="6" name="Picture 101" descr="PCIS_small_logo"/>
          <p:cNvPicPr>
            <a:picLocks noChangeAspect="1" noChangeArrowheads="1"/>
          </p:cNvPicPr>
          <p:nvPr/>
        </p:nvPicPr>
        <p:blipFill>
          <a:blip r:embed="rId2" cstate="print"/>
          <a:srcRect/>
          <a:stretch>
            <a:fillRect/>
          </a:stretch>
        </p:blipFill>
        <p:spPr bwMode="auto">
          <a:xfrm>
            <a:off x="7543800" y="152400"/>
            <a:ext cx="1362635" cy="12192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smtClean="0"/>
              <a:t>Partnership for Critical </a:t>
            </a:r>
            <a:br>
              <a:rPr lang="en-US" b="1" dirty="0" smtClean="0"/>
            </a:br>
            <a:r>
              <a:rPr lang="en-US" b="1" dirty="0" smtClean="0"/>
              <a:t>Infrastructure Security</a:t>
            </a:r>
            <a:endParaRPr lang="en-US" b="1" dirty="0"/>
          </a:p>
        </p:txBody>
      </p:sp>
      <p:sp>
        <p:nvSpPr>
          <p:cNvPr id="5" name="Content Placeholder 4"/>
          <p:cNvSpPr>
            <a:spLocks noGrp="1"/>
          </p:cNvSpPr>
          <p:nvPr>
            <p:ph idx="1"/>
          </p:nvPr>
        </p:nvSpPr>
        <p:spPr>
          <a:xfrm>
            <a:off x="457200" y="1524000"/>
            <a:ext cx="8229600" cy="4525963"/>
          </a:xfrm>
        </p:spPr>
        <p:txBody>
          <a:bodyPr>
            <a:noAutofit/>
          </a:bodyPr>
          <a:lstStyle/>
          <a:p>
            <a:pPr>
              <a:buNone/>
            </a:pPr>
            <a:r>
              <a:rPr lang="en-US" sz="2200" i="1" dirty="0" smtClean="0"/>
              <a:t>Supporting Objectives:</a:t>
            </a:r>
            <a:endParaRPr lang="en-US" sz="2200" dirty="0" smtClean="0"/>
          </a:p>
          <a:p>
            <a:r>
              <a:rPr lang="en-US" sz="2200" dirty="0" smtClean="0"/>
              <a:t>Address physical, cyber, and human cross-sector critical infrastructure protection and interdependency issues of concern to sector owners and operators.</a:t>
            </a:r>
          </a:p>
          <a:p>
            <a:r>
              <a:rPr lang="en-US" sz="2200" dirty="0" smtClean="0"/>
              <a:t>Foster collaboration between critical infrastructure sectors and with all levels of government to improve the security, preparedness, and resiliency of the Nation’s critical infrastructures. </a:t>
            </a:r>
          </a:p>
          <a:p>
            <a:r>
              <a:rPr lang="en-US" sz="2200" dirty="0" smtClean="0"/>
              <a:t>Encourage and participate in productive public-private partnerships with government as enabled by the Critical Infrastructure Partnership Advisory Council (CIPAC).</a:t>
            </a:r>
          </a:p>
          <a:p>
            <a:r>
              <a:rPr lang="en-US" sz="2200" dirty="0" smtClean="0"/>
              <a:t>Be recognized as the Private Sector Cross-Sector Council in the NIPP framework through the council’s efforts to coordinate strategies, goals and information sharing between and across </a:t>
            </a:r>
            <a:r>
              <a:rPr lang="en-US" sz="2400" dirty="0" smtClean="0"/>
              <a:t>all sectors.</a:t>
            </a:r>
          </a:p>
          <a:p>
            <a:pPr>
              <a:buNone/>
            </a:pPr>
            <a:endParaRPr lang="en-US" sz="1400" dirty="0"/>
          </a:p>
        </p:txBody>
      </p:sp>
      <p:pic>
        <p:nvPicPr>
          <p:cNvPr id="6" name="Picture 101" descr="PCIS_small_logo"/>
          <p:cNvPicPr>
            <a:picLocks noChangeAspect="1" noChangeArrowheads="1"/>
          </p:cNvPicPr>
          <p:nvPr/>
        </p:nvPicPr>
        <p:blipFill>
          <a:blip r:embed="rId2" cstate="print"/>
          <a:srcRect/>
          <a:stretch>
            <a:fillRect/>
          </a:stretch>
        </p:blipFill>
        <p:spPr bwMode="auto">
          <a:xfrm>
            <a:off x="7543800" y="152400"/>
            <a:ext cx="1362635" cy="12192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Selected Accomplishments</a:t>
            </a:r>
            <a:r>
              <a:rPr lang="en-US" dirty="0" smtClean="0"/>
              <a:t/>
            </a:r>
            <a:br>
              <a:rPr lang="en-US" dirty="0" smtClean="0"/>
            </a:br>
            <a:endParaRPr lang="en-US" dirty="0"/>
          </a:p>
        </p:txBody>
      </p:sp>
      <p:sp>
        <p:nvSpPr>
          <p:cNvPr id="3" name="Content Placeholder 2"/>
          <p:cNvSpPr>
            <a:spLocks noGrp="1"/>
          </p:cNvSpPr>
          <p:nvPr>
            <p:ph idx="1"/>
          </p:nvPr>
        </p:nvSpPr>
        <p:spPr>
          <a:xfrm>
            <a:off x="457200" y="1066800"/>
            <a:ext cx="8229600" cy="4525963"/>
          </a:xfrm>
        </p:spPr>
        <p:txBody>
          <a:bodyPr>
            <a:normAutofit fontScale="25000" lnSpcReduction="20000"/>
          </a:bodyPr>
          <a:lstStyle/>
          <a:p>
            <a:pPr>
              <a:buNone/>
            </a:pPr>
            <a:r>
              <a:rPr lang="en-US" b="1" dirty="0"/>
              <a:t> </a:t>
            </a:r>
            <a:endParaRPr lang="en-US" dirty="0"/>
          </a:p>
          <a:p>
            <a:pPr>
              <a:buNone/>
            </a:pPr>
            <a:r>
              <a:rPr lang="en-US" sz="5600" dirty="0"/>
              <a:t>The Council’s recent accomplishments include the following:</a:t>
            </a:r>
          </a:p>
          <a:p>
            <a:pPr>
              <a:buNone/>
            </a:pPr>
            <a:endParaRPr lang="en-US" sz="5600" dirty="0"/>
          </a:p>
          <a:p>
            <a:r>
              <a:rPr lang="en-US" sz="7200" dirty="0"/>
              <a:t>Continue to work closely with government partners through the Cross Sector Cyber Security Working Group to improve the coordination and collaboration of efforts to enhance our national cybersecurity profile. Participate in the development of the National Cyber Incident Response Plan and testing of our national cyber preparedness and resiliency through the Cyber Storm National Exercise series. Continue to examine issues of cybersecurity risk management while raising the awareness of cyber related issues and their cross sector impacts and interdependencies. </a:t>
            </a:r>
          </a:p>
          <a:p>
            <a:r>
              <a:rPr lang="en-US" sz="7200" dirty="0"/>
              <a:t>Produced an interim Interdependencies Report that included the creation of a </a:t>
            </a:r>
            <a:r>
              <a:rPr lang="en-US" sz="7200" dirty="0" err="1"/>
              <a:t>MindMap</a:t>
            </a:r>
            <a:r>
              <a:rPr lang="en-US" sz="7200" dirty="0"/>
              <a:t> exercise that demonstrated the critical interdependencies of various sectors based on a study utilizing subject matter experts in </a:t>
            </a:r>
            <a:r>
              <a:rPr lang="en-US" sz="7200" dirty="0" smtClean="0"/>
              <a:t>six </a:t>
            </a:r>
            <a:r>
              <a:rPr lang="en-US" sz="7200" dirty="0"/>
              <a:t>test sectors including Communication, Highway-Motor Carrier, Information Technology, </a:t>
            </a:r>
            <a:r>
              <a:rPr lang="en-US" sz="7200" dirty="0" smtClean="0"/>
              <a:t>Water, Healthcare and Public Health, and </a:t>
            </a:r>
            <a:r>
              <a:rPr lang="en-US" sz="7200" dirty="0"/>
              <a:t>Energy (Oil and Natural Gas and Electricity) </a:t>
            </a:r>
          </a:p>
          <a:p>
            <a:r>
              <a:rPr lang="en-US" sz="7200" dirty="0"/>
              <a:t>Active participation in the National Level Exercise (NLE) Program, including leadership roles with the NLE 2011 Coordinating Committee and the National Private Sector Working Group (NPSWG).  NLE 2011 simulated a catastrophic earthquake event in the New Madrid Seismic Zone area of the United States. The Council worked with several sectors to produce real life-like, ground truth documents to inform the National Exercise Scenario Working Group. Provided leadership to each of the NPSWG sub-working groups and populated a private sector simulation cell during the functional exercise to liaison and coordinate with government and private sector partners during the exercise week. </a:t>
            </a:r>
          </a:p>
          <a:p>
            <a:pPr>
              <a:buNone/>
            </a:pPr>
            <a:endParaRPr lang="en-US" sz="5600" dirty="0"/>
          </a:p>
        </p:txBody>
      </p:sp>
      <p:pic>
        <p:nvPicPr>
          <p:cNvPr id="4" name="Picture 101" descr="PCIS_small_logo"/>
          <p:cNvPicPr>
            <a:picLocks noChangeAspect="1" noChangeArrowheads="1"/>
          </p:cNvPicPr>
          <p:nvPr/>
        </p:nvPicPr>
        <p:blipFill>
          <a:blip r:embed="rId2" cstate="print"/>
          <a:srcRect/>
          <a:stretch>
            <a:fillRect/>
          </a:stretch>
        </p:blipFill>
        <p:spPr bwMode="auto">
          <a:xfrm>
            <a:off x="7543800" y="152400"/>
            <a:ext cx="1362635" cy="12192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Selected Accomplishments</a:t>
            </a:r>
            <a:r>
              <a:rPr lang="en-US" dirty="0" smtClean="0"/>
              <a:t/>
            </a:r>
            <a:br>
              <a:rPr lang="en-US" dirty="0" smtClean="0"/>
            </a:br>
            <a:endParaRPr lang="en-US" dirty="0"/>
          </a:p>
        </p:txBody>
      </p:sp>
      <p:sp>
        <p:nvSpPr>
          <p:cNvPr id="3" name="Content Placeholder 2"/>
          <p:cNvSpPr>
            <a:spLocks noGrp="1"/>
          </p:cNvSpPr>
          <p:nvPr>
            <p:ph idx="1"/>
          </p:nvPr>
        </p:nvSpPr>
        <p:spPr>
          <a:xfrm>
            <a:off x="457200" y="1066800"/>
            <a:ext cx="8229600" cy="4525963"/>
          </a:xfrm>
        </p:spPr>
        <p:txBody>
          <a:bodyPr>
            <a:normAutofit fontScale="25000" lnSpcReduction="20000"/>
          </a:bodyPr>
          <a:lstStyle/>
          <a:p>
            <a:pPr>
              <a:buNone/>
            </a:pPr>
            <a:r>
              <a:rPr lang="en-US" b="1" dirty="0"/>
              <a:t> </a:t>
            </a:r>
            <a:endParaRPr lang="en-US" dirty="0"/>
          </a:p>
          <a:p>
            <a:pPr>
              <a:buNone/>
            </a:pPr>
            <a:r>
              <a:rPr lang="en-US" sz="5600" dirty="0"/>
              <a:t>The Council’s recent accomplishments include the following:</a:t>
            </a:r>
          </a:p>
          <a:p>
            <a:pPr>
              <a:buNone/>
            </a:pPr>
            <a:endParaRPr lang="en-US" sz="5600" dirty="0"/>
          </a:p>
          <a:p>
            <a:r>
              <a:rPr lang="en-US" sz="8800" dirty="0" smtClean="0"/>
              <a:t>Enhanced </a:t>
            </a:r>
            <a:r>
              <a:rPr lang="en-US" sz="8800" dirty="0"/>
              <a:t>coordination through joint meetings with the Federal Senior Leadership Council. </a:t>
            </a:r>
          </a:p>
          <a:p>
            <a:r>
              <a:rPr lang="en-US" sz="8800" dirty="0"/>
              <a:t>Established a working group to work collaboratively with the White House National Security Staff to provide a 30-day review of the overarching principles of Homeland Security Presidential Directive – 7. </a:t>
            </a:r>
          </a:p>
          <a:p>
            <a:r>
              <a:rPr lang="en-US" sz="8800" dirty="0"/>
              <a:t>Established a working group to collaborate with DHS, FEMA, and the White House National Security Staff to contribute to the implementation of the requirements associated with Presidential Policy Directive – 8: National Preparedness. </a:t>
            </a:r>
          </a:p>
          <a:p>
            <a:r>
              <a:rPr lang="en-US" sz="8800" dirty="0"/>
              <a:t>Enhanced collaboration between the PCIS, </a:t>
            </a:r>
            <a:r>
              <a:rPr lang="en-US" sz="8800" dirty="0" smtClean="0"/>
              <a:t>SLTTGCC</a:t>
            </a:r>
            <a:r>
              <a:rPr lang="en-US" sz="8800" dirty="0"/>
              <a:t>, Regional Consortium Coordinating Council (RCCC), National Council of Information Sharing and Analysis Centers (ISAC) and other stakeholders. </a:t>
            </a:r>
          </a:p>
          <a:p>
            <a:r>
              <a:rPr lang="en-US" sz="8800" dirty="0"/>
              <a:t>Participated in five Joint Critical Infrastructure Partnership regional symposiums as a steering committee member and provided an update about the Council’s mission and key initiatives at each symposium </a:t>
            </a:r>
          </a:p>
          <a:p>
            <a:endParaRPr lang="en-US" sz="5600" dirty="0"/>
          </a:p>
        </p:txBody>
      </p:sp>
      <p:pic>
        <p:nvPicPr>
          <p:cNvPr id="4" name="Picture 101" descr="PCIS_small_logo"/>
          <p:cNvPicPr>
            <a:picLocks noChangeAspect="1" noChangeArrowheads="1"/>
          </p:cNvPicPr>
          <p:nvPr/>
        </p:nvPicPr>
        <p:blipFill>
          <a:blip r:embed="rId2" cstate="print"/>
          <a:srcRect/>
          <a:stretch>
            <a:fillRect/>
          </a:stretch>
        </p:blipFill>
        <p:spPr bwMode="auto">
          <a:xfrm>
            <a:off x="7543800" y="152400"/>
            <a:ext cx="1362635" cy="12192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rmAutofit fontScale="90000"/>
          </a:bodyPr>
          <a:lstStyle/>
          <a:p>
            <a:r>
              <a:rPr lang="en-US" b="1" dirty="0" smtClean="0"/>
              <a:t/>
            </a:r>
            <a:br>
              <a:rPr lang="en-US" b="1" dirty="0" smtClean="0"/>
            </a:br>
            <a:r>
              <a:rPr lang="en-US" b="1" dirty="0" smtClean="0"/>
              <a:t/>
            </a:r>
            <a:br>
              <a:rPr lang="en-US" b="1" dirty="0" smtClean="0"/>
            </a:br>
            <a:r>
              <a:rPr lang="en-US" b="1" dirty="0" smtClean="0"/>
              <a:t>Membership</a:t>
            </a:r>
            <a:br>
              <a:rPr lang="en-US" b="1" dirty="0" smtClean="0"/>
            </a:br>
            <a:r>
              <a:rPr lang="en-US" sz="1800" b="1" dirty="0" smtClean="0"/>
              <a:t/>
            </a:r>
            <a:br>
              <a:rPr lang="en-US" sz="1800" b="1" dirty="0" smtClean="0"/>
            </a:br>
            <a:r>
              <a:rPr lang="en-US" sz="2200" dirty="0" smtClean="0"/>
              <a:t> The </a:t>
            </a:r>
            <a:r>
              <a:rPr lang="en-US" sz="2200" dirty="0" smtClean="0"/>
              <a:t>Partnership for Critical Infrastructure Security’s </a:t>
            </a:r>
            <a:br>
              <a:rPr lang="en-US" sz="2200" dirty="0" smtClean="0"/>
            </a:br>
            <a:r>
              <a:rPr lang="en-US" sz="2200" dirty="0" smtClean="0"/>
              <a:t>current membership </a:t>
            </a:r>
            <a:r>
              <a:rPr lang="en-US" sz="2200" dirty="0" smtClean="0"/>
              <a:t>includes the following </a:t>
            </a:r>
            <a:r>
              <a:rPr lang="en-US" sz="2200" dirty="0" smtClean="0"/>
              <a:t>sectors and </a:t>
            </a:r>
            <a:r>
              <a:rPr lang="en-US" sz="2200" dirty="0" smtClean="0"/>
              <a:t>sub-sectors: </a:t>
            </a:r>
            <a:r>
              <a:rPr lang="en-US" dirty="0" smtClean="0"/>
              <a:t/>
            </a:r>
            <a:br>
              <a:rPr lang="en-US" dirty="0" smtClean="0"/>
            </a:br>
            <a:endParaRPr lang="en-US" dirty="0"/>
          </a:p>
        </p:txBody>
      </p:sp>
      <p:sp>
        <p:nvSpPr>
          <p:cNvPr id="3" name="Content Placeholder 2"/>
          <p:cNvSpPr>
            <a:spLocks noGrp="1"/>
          </p:cNvSpPr>
          <p:nvPr>
            <p:ph idx="1"/>
          </p:nvPr>
        </p:nvSpPr>
        <p:spPr>
          <a:xfrm>
            <a:off x="457200" y="2209800"/>
            <a:ext cx="8229600" cy="4495800"/>
          </a:xfrm>
        </p:spPr>
        <p:txBody>
          <a:bodyPr numCol="2">
            <a:normAutofit fontScale="92500" lnSpcReduction="10000"/>
          </a:bodyPr>
          <a:lstStyle/>
          <a:p>
            <a:r>
              <a:rPr lang="en-US" sz="2400" dirty="0" smtClean="0"/>
              <a:t>Banking and Finance</a:t>
            </a:r>
          </a:p>
          <a:p>
            <a:r>
              <a:rPr lang="en-US" sz="2400" dirty="0" smtClean="0"/>
              <a:t>Chemical</a:t>
            </a:r>
          </a:p>
          <a:p>
            <a:r>
              <a:rPr lang="en-US" sz="2400" dirty="0" smtClean="0"/>
              <a:t>Commercial Facilities</a:t>
            </a:r>
          </a:p>
          <a:p>
            <a:r>
              <a:rPr lang="en-US" sz="2400" dirty="0" smtClean="0"/>
              <a:t>Communications</a:t>
            </a:r>
          </a:p>
          <a:p>
            <a:r>
              <a:rPr lang="en-US" sz="2400" dirty="0" smtClean="0"/>
              <a:t>Critical Manufacturing</a:t>
            </a:r>
          </a:p>
          <a:p>
            <a:r>
              <a:rPr lang="en-US" sz="2400" dirty="0" smtClean="0"/>
              <a:t>Dams</a:t>
            </a:r>
          </a:p>
          <a:p>
            <a:pPr lvl="1"/>
            <a:r>
              <a:rPr lang="en-US" sz="2400" dirty="0" smtClean="0"/>
              <a:t>Levees</a:t>
            </a:r>
          </a:p>
          <a:p>
            <a:r>
              <a:rPr lang="en-US" sz="2400" dirty="0" smtClean="0"/>
              <a:t>Defense Industrial Base</a:t>
            </a:r>
          </a:p>
          <a:p>
            <a:r>
              <a:rPr lang="en-US" sz="2400" dirty="0" smtClean="0"/>
              <a:t>Emergency Services</a:t>
            </a:r>
          </a:p>
          <a:p>
            <a:r>
              <a:rPr lang="en-US" sz="2400" dirty="0" smtClean="0"/>
              <a:t>Energy - Electricity</a:t>
            </a:r>
          </a:p>
          <a:p>
            <a:r>
              <a:rPr lang="en-US" sz="2400" dirty="0" smtClean="0"/>
              <a:t>Energy - Oil and Natural Gas</a:t>
            </a:r>
          </a:p>
          <a:p>
            <a:r>
              <a:rPr lang="en-US" sz="2400" dirty="0" smtClean="0"/>
              <a:t>Food and Agriculture</a:t>
            </a:r>
          </a:p>
          <a:p>
            <a:r>
              <a:rPr lang="en-US" sz="2400" dirty="0" smtClean="0"/>
              <a:t>Healthcare and Public Health</a:t>
            </a:r>
          </a:p>
          <a:p>
            <a:r>
              <a:rPr lang="en-US" sz="2400" dirty="0" smtClean="0"/>
              <a:t>Information Technology</a:t>
            </a:r>
          </a:p>
          <a:p>
            <a:r>
              <a:rPr lang="en-US" sz="2400" dirty="0" smtClean="0"/>
              <a:t>Nuclear</a:t>
            </a:r>
          </a:p>
          <a:p>
            <a:r>
              <a:rPr lang="en-US" sz="2400" dirty="0" smtClean="0"/>
              <a:t>Postal and Shipping</a:t>
            </a:r>
          </a:p>
          <a:p>
            <a:r>
              <a:rPr lang="en-US" sz="2400" dirty="0" smtClean="0"/>
              <a:t>Transportation</a:t>
            </a:r>
          </a:p>
          <a:p>
            <a:pPr lvl="1"/>
            <a:r>
              <a:rPr lang="en-US" sz="2400" dirty="0" smtClean="0"/>
              <a:t>Aviation</a:t>
            </a:r>
          </a:p>
          <a:p>
            <a:pPr lvl="1"/>
            <a:r>
              <a:rPr lang="en-US" sz="2400" dirty="0" smtClean="0"/>
              <a:t>Highway Motor Carrier</a:t>
            </a:r>
          </a:p>
          <a:p>
            <a:pPr lvl="1"/>
            <a:r>
              <a:rPr lang="en-US" sz="2400" dirty="0" smtClean="0"/>
              <a:t>Pipelines</a:t>
            </a:r>
          </a:p>
          <a:p>
            <a:pPr lvl="1"/>
            <a:r>
              <a:rPr lang="en-US" sz="2400" dirty="0" smtClean="0"/>
              <a:t>Public Transit</a:t>
            </a:r>
          </a:p>
          <a:p>
            <a:pPr lvl="1"/>
            <a:r>
              <a:rPr lang="en-US" sz="2400" dirty="0" smtClean="0"/>
              <a:t>Freight </a:t>
            </a:r>
            <a:r>
              <a:rPr lang="en-US" sz="2400" dirty="0" smtClean="0"/>
              <a:t>Rail</a:t>
            </a:r>
          </a:p>
          <a:p>
            <a:r>
              <a:rPr lang="en-US" sz="2400" dirty="0" smtClean="0"/>
              <a:t>Water</a:t>
            </a:r>
          </a:p>
        </p:txBody>
      </p:sp>
      <p:pic>
        <p:nvPicPr>
          <p:cNvPr id="4" name="Picture 101" descr="PCIS_small_logo"/>
          <p:cNvPicPr>
            <a:picLocks noChangeAspect="1" noChangeArrowheads="1"/>
          </p:cNvPicPr>
          <p:nvPr/>
        </p:nvPicPr>
        <p:blipFill>
          <a:blip r:embed="rId2" cstate="print"/>
          <a:srcRect/>
          <a:stretch>
            <a:fillRect/>
          </a:stretch>
        </p:blipFill>
        <p:spPr bwMode="auto">
          <a:xfrm>
            <a:off x="7543800" y="152400"/>
            <a:ext cx="1362635" cy="1219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Line 53"/>
          <p:cNvSpPr>
            <a:spLocks noChangeShapeType="1"/>
          </p:cNvSpPr>
          <p:nvPr/>
        </p:nvSpPr>
        <p:spPr bwMode="auto">
          <a:xfrm>
            <a:off x="838200" y="1828800"/>
            <a:ext cx="7467600" cy="0"/>
          </a:xfrm>
          <a:prstGeom prst="line">
            <a:avLst/>
          </a:prstGeom>
          <a:noFill/>
          <a:ln w="19050">
            <a:solidFill>
              <a:schemeClr val="tx1"/>
            </a:solidFill>
            <a:round/>
            <a:headEnd/>
            <a:tailEnd/>
          </a:ln>
        </p:spPr>
        <p:txBody>
          <a:bodyPr anchor="ctr" anchorCtr="1"/>
          <a:lstStyle/>
          <a:p>
            <a:endParaRPr lang="en-US"/>
          </a:p>
        </p:txBody>
      </p:sp>
      <p:sp>
        <p:nvSpPr>
          <p:cNvPr id="14338" name="TextBox 64"/>
          <p:cNvSpPr txBox="1">
            <a:spLocks noChangeArrowheads="1"/>
          </p:cNvSpPr>
          <p:nvPr/>
        </p:nvSpPr>
        <p:spPr bwMode="auto">
          <a:xfrm>
            <a:off x="304800" y="25400"/>
            <a:ext cx="8458200" cy="508000"/>
          </a:xfrm>
          <a:prstGeom prst="rect">
            <a:avLst/>
          </a:prstGeom>
          <a:noFill/>
          <a:ln w="9525">
            <a:noFill/>
            <a:miter lim="800000"/>
            <a:headEnd/>
            <a:tailEnd/>
          </a:ln>
        </p:spPr>
        <p:txBody>
          <a:bodyPr>
            <a:spAutoFit/>
          </a:bodyPr>
          <a:lstStyle/>
          <a:p>
            <a:pPr algn="ctr"/>
            <a:r>
              <a:rPr lang="en-US" sz="2700" b="1" u="sng" dirty="0"/>
              <a:t>Partnership for Critical Infrastructure </a:t>
            </a:r>
            <a:r>
              <a:rPr lang="en-US" sz="2700" b="1" u="sng" dirty="0" smtClean="0"/>
              <a:t>Security</a:t>
            </a:r>
            <a:endParaRPr lang="en-US" sz="2700" dirty="0"/>
          </a:p>
        </p:txBody>
      </p:sp>
      <p:sp>
        <p:nvSpPr>
          <p:cNvPr id="14339" name="TextBox 65"/>
          <p:cNvSpPr txBox="1">
            <a:spLocks noChangeArrowheads="1"/>
          </p:cNvSpPr>
          <p:nvPr/>
        </p:nvSpPr>
        <p:spPr bwMode="auto">
          <a:xfrm>
            <a:off x="7010400" y="6642100"/>
            <a:ext cx="2184666" cy="215444"/>
          </a:xfrm>
          <a:prstGeom prst="rect">
            <a:avLst/>
          </a:prstGeom>
          <a:noFill/>
          <a:ln w="9525">
            <a:noFill/>
            <a:miter lim="800000"/>
            <a:headEnd/>
            <a:tailEnd/>
          </a:ln>
        </p:spPr>
        <p:txBody>
          <a:bodyPr wrap="square">
            <a:spAutoFit/>
          </a:bodyPr>
          <a:lstStyle/>
          <a:p>
            <a:pPr algn="r"/>
            <a:r>
              <a:rPr lang="en-US" sz="800"/>
              <a:t>Information Updated: </a:t>
            </a:r>
            <a:r>
              <a:rPr lang="en-US" sz="800" smtClean="0"/>
              <a:t>30 AUG </a:t>
            </a:r>
            <a:r>
              <a:rPr lang="en-US" sz="800"/>
              <a:t>11</a:t>
            </a:r>
          </a:p>
        </p:txBody>
      </p:sp>
      <p:grpSp>
        <p:nvGrpSpPr>
          <p:cNvPr id="2" name="Group 79"/>
          <p:cNvGrpSpPr>
            <a:grpSpLocks/>
          </p:cNvGrpSpPr>
          <p:nvPr/>
        </p:nvGrpSpPr>
        <p:grpSpPr bwMode="auto">
          <a:xfrm>
            <a:off x="3886200" y="609600"/>
            <a:ext cx="1447800" cy="1219200"/>
            <a:chOff x="3810000" y="914400"/>
            <a:chExt cx="1371600" cy="1219200"/>
          </a:xfrm>
        </p:grpSpPr>
        <p:sp>
          <p:nvSpPr>
            <p:cNvPr id="13348" name="Text Box 10"/>
            <p:cNvSpPr txBox="1">
              <a:spLocks noChangeArrowheads="1"/>
            </p:cNvSpPr>
            <p:nvPr/>
          </p:nvSpPr>
          <p:spPr bwMode="auto">
            <a:xfrm>
              <a:off x="3810000" y="914400"/>
              <a:ext cx="1371600" cy="533400"/>
            </a:xfrm>
            <a:prstGeom prst="rect">
              <a:avLst/>
            </a:prstGeom>
            <a:solidFill>
              <a:srgbClr val="99CCFF"/>
            </a:solidFill>
            <a:ln w="9525">
              <a:solidFill>
                <a:schemeClr val="tx1"/>
              </a:solidFill>
              <a:miter lim="800000"/>
              <a:headEnd/>
              <a:tailEnd/>
            </a:ln>
            <a:scene3d>
              <a:camera prst="orthographicFront"/>
              <a:lightRig rig="threePt" dir="t"/>
            </a:scene3d>
            <a:sp3d>
              <a:bevelT w="88900" prst="coolSlant"/>
            </a:sp3d>
          </p:spPr>
          <p:txBody>
            <a:bodyPr anchor="ctr" anchorCtr="1"/>
            <a:lstStyle/>
            <a:p>
              <a:pPr algn="ctr" eaLnBrk="0" hangingPunct="0">
                <a:spcBef>
                  <a:spcPct val="50000"/>
                </a:spcBef>
              </a:pPr>
              <a:r>
                <a:rPr lang="en-US" sz="1000" b="1" u="sng" dirty="0"/>
                <a:t>Robert </a:t>
              </a:r>
              <a:r>
                <a:rPr lang="en-US" sz="1000" b="1" u="sng" dirty="0" smtClean="0"/>
                <a:t>Dix</a:t>
              </a:r>
              <a:endParaRPr lang="en-US" sz="1000" b="1" u="sng" dirty="0"/>
            </a:p>
            <a:p>
              <a:pPr algn="ctr" eaLnBrk="0" hangingPunct="0">
                <a:spcBef>
                  <a:spcPct val="50000"/>
                </a:spcBef>
              </a:pPr>
              <a:r>
                <a:rPr lang="en-US" sz="1000" b="1" dirty="0"/>
                <a:t>Chairman</a:t>
              </a:r>
            </a:p>
          </p:txBody>
        </p:sp>
        <p:sp>
          <p:nvSpPr>
            <p:cNvPr id="13357" name="Text Box 10"/>
            <p:cNvSpPr txBox="1">
              <a:spLocks noChangeArrowheads="1"/>
            </p:cNvSpPr>
            <p:nvPr/>
          </p:nvSpPr>
          <p:spPr bwMode="auto">
            <a:xfrm>
              <a:off x="3810000" y="1524000"/>
              <a:ext cx="1371600" cy="533400"/>
            </a:xfrm>
            <a:prstGeom prst="rect">
              <a:avLst/>
            </a:prstGeom>
            <a:solidFill>
              <a:srgbClr val="99CCFF"/>
            </a:solidFill>
            <a:ln w="9525">
              <a:solidFill>
                <a:schemeClr val="tx1"/>
              </a:solidFill>
              <a:miter lim="800000"/>
              <a:headEnd/>
              <a:tailEnd/>
            </a:ln>
            <a:scene3d>
              <a:camera prst="orthographicFront"/>
              <a:lightRig rig="threePt" dir="t"/>
            </a:scene3d>
            <a:sp3d>
              <a:bevelT w="88900" prst="coolSlant"/>
            </a:sp3d>
          </p:spPr>
          <p:txBody>
            <a:bodyPr anchor="ctr" anchorCtr="1"/>
            <a:lstStyle/>
            <a:p>
              <a:pPr algn="ctr" eaLnBrk="0" hangingPunct="0">
                <a:spcBef>
                  <a:spcPts val="600"/>
                </a:spcBef>
                <a:defRPr/>
              </a:pPr>
              <a:r>
                <a:rPr lang="en-US" sz="1000" b="1" u="sng" dirty="0">
                  <a:cs typeface="+mn-cs"/>
                </a:rPr>
                <a:t>Mark Weatherford</a:t>
              </a:r>
            </a:p>
            <a:p>
              <a:pPr algn="ctr" eaLnBrk="0" hangingPunct="0">
                <a:spcBef>
                  <a:spcPts val="600"/>
                </a:spcBef>
                <a:defRPr/>
              </a:pPr>
              <a:r>
                <a:rPr lang="en-US" sz="1000" b="1" dirty="0">
                  <a:cs typeface="+mn-cs"/>
                </a:rPr>
                <a:t>Vice Chair</a:t>
              </a:r>
            </a:p>
          </p:txBody>
        </p:sp>
        <p:sp>
          <p:nvSpPr>
            <p:cNvPr id="67" name="Line 53"/>
            <p:cNvSpPr>
              <a:spLocks noChangeShapeType="1"/>
            </p:cNvSpPr>
            <p:nvPr/>
          </p:nvSpPr>
          <p:spPr bwMode="auto">
            <a:xfrm flipV="1">
              <a:off x="4471256" y="1447800"/>
              <a:ext cx="0" cy="76200"/>
            </a:xfrm>
            <a:prstGeom prst="line">
              <a:avLst/>
            </a:prstGeom>
            <a:noFill/>
            <a:ln w="19050">
              <a:solidFill>
                <a:schemeClr val="tx1"/>
              </a:solidFill>
              <a:round/>
              <a:headEnd/>
              <a:tailEnd/>
            </a:ln>
            <a:scene3d>
              <a:camera prst="orthographicFront"/>
              <a:lightRig rig="threePt" dir="t"/>
            </a:scene3d>
            <a:sp3d>
              <a:bevelT w="88900" prst="coolSlant"/>
            </a:sp3d>
          </p:spPr>
          <p:txBody>
            <a:bodyPr anchor="ctr" anchorCtr="1"/>
            <a:lstStyle/>
            <a:p>
              <a:pPr algn="ctr">
                <a:defRPr/>
              </a:pPr>
              <a:endParaRPr lang="en-US">
                <a:cs typeface="+mn-cs"/>
              </a:endParaRPr>
            </a:p>
          </p:txBody>
        </p:sp>
        <p:sp>
          <p:nvSpPr>
            <p:cNvPr id="68" name="Line 52"/>
            <p:cNvSpPr>
              <a:spLocks noChangeShapeType="1"/>
            </p:cNvSpPr>
            <p:nvPr/>
          </p:nvSpPr>
          <p:spPr bwMode="auto">
            <a:xfrm>
              <a:off x="4471256" y="2057400"/>
              <a:ext cx="0" cy="76200"/>
            </a:xfrm>
            <a:prstGeom prst="line">
              <a:avLst/>
            </a:prstGeom>
            <a:noFill/>
            <a:ln w="19050">
              <a:solidFill>
                <a:schemeClr val="tx1"/>
              </a:solidFill>
              <a:round/>
              <a:headEnd/>
              <a:tailEnd/>
            </a:ln>
            <a:scene3d>
              <a:camera prst="orthographicFront"/>
              <a:lightRig rig="threePt" dir="t"/>
            </a:scene3d>
            <a:sp3d>
              <a:bevelT w="88900" prst="coolSlant"/>
            </a:sp3d>
          </p:spPr>
          <p:txBody>
            <a:bodyPr anchor="ctr" anchorCtr="1"/>
            <a:lstStyle/>
            <a:p>
              <a:pPr algn="ctr">
                <a:defRPr/>
              </a:pPr>
              <a:endParaRPr lang="en-US">
                <a:cs typeface="+mn-cs"/>
              </a:endParaRPr>
            </a:p>
          </p:txBody>
        </p:sp>
      </p:grpSp>
      <p:sp>
        <p:nvSpPr>
          <p:cNvPr id="55" name="Line 53"/>
          <p:cNvSpPr>
            <a:spLocks noChangeShapeType="1"/>
          </p:cNvSpPr>
          <p:nvPr/>
        </p:nvSpPr>
        <p:spPr bwMode="auto">
          <a:xfrm flipV="1">
            <a:off x="4584700" y="1828800"/>
            <a:ext cx="0" cy="76200"/>
          </a:xfrm>
          <a:prstGeom prst="line">
            <a:avLst/>
          </a:prstGeom>
          <a:noFill/>
          <a:ln w="19050">
            <a:solidFill>
              <a:schemeClr val="tx1"/>
            </a:solidFill>
            <a:round/>
            <a:headEnd/>
            <a:tailEnd/>
          </a:ln>
          <a:scene3d>
            <a:camera prst="orthographicFront"/>
            <a:lightRig rig="threePt" dir="t"/>
          </a:scene3d>
          <a:sp3d>
            <a:bevelT w="88900" prst="coolSlant"/>
          </a:sp3d>
        </p:spPr>
        <p:txBody>
          <a:bodyPr anchor="ctr" anchorCtr="1"/>
          <a:lstStyle/>
          <a:p>
            <a:pPr algn="ctr">
              <a:defRPr/>
            </a:pPr>
            <a:endParaRPr lang="en-US">
              <a:cs typeface="+mn-cs"/>
            </a:endParaRPr>
          </a:p>
        </p:txBody>
      </p:sp>
      <p:sp>
        <p:nvSpPr>
          <p:cNvPr id="13314" name="Text Box 7"/>
          <p:cNvSpPr txBox="1">
            <a:spLocks noChangeArrowheads="1"/>
          </p:cNvSpPr>
          <p:nvPr/>
        </p:nvSpPr>
        <p:spPr bwMode="auto">
          <a:xfrm>
            <a:off x="6553200" y="2895600"/>
            <a:ext cx="1200150" cy="609600"/>
          </a:xfrm>
          <a:prstGeom prst="rect">
            <a:avLst/>
          </a:prstGeom>
          <a:solidFill>
            <a:srgbClr val="99CCFF"/>
          </a:solidFill>
          <a:ln w="9525">
            <a:solidFill>
              <a:schemeClr val="tx1"/>
            </a:solidFill>
            <a:miter lim="800000"/>
            <a:headEnd/>
            <a:tailEnd/>
          </a:ln>
          <a:scene3d>
            <a:camera prst="orthographicFront"/>
            <a:lightRig rig="threePt" dir="t"/>
          </a:scene3d>
          <a:sp3d>
            <a:bevelT w="88900" prst="coolSlant"/>
          </a:sp3d>
        </p:spPr>
        <p:txBody>
          <a:bodyPr anchor="ctr" anchorCtr="1"/>
          <a:lstStyle/>
          <a:p>
            <a:pPr algn="ctr" eaLnBrk="0" hangingPunct="0">
              <a:spcBef>
                <a:spcPts val="600"/>
              </a:spcBef>
            </a:pPr>
            <a:endParaRPr lang="en-US" sz="800" b="1" u="sng" dirty="0"/>
          </a:p>
          <a:p>
            <a:pPr algn="ctr" eaLnBrk="0" hangingPunct="0">
              <a:spcBef>
                <a:spcPts val="0"/>
              </a:spcBef>
            </a:pPr>
            <a:r>
              <a:rPr lang="en-US" sz="800" b="1" u="sng" dirty="0"/>
              <a:t>Communications &amp; Outreach Committee</a:t>
            </a:r>
            <a:endParaRPr lang="en-US" sz="800" b="1" dirty="0"/>
          </a:p>
          <a:p>
            <a:pPr algn="ctr" eaLnBrk="0" hangingPunct="0">
              <a:spcBef>
                <a:spcPts val="300"/>
              </a:spcBef>
            </a:pPr>
            <a:r>
              <a:rPr lang="en-US" sz="800" b="1" dirty="0"/>
              <a:t>Randy Gordon</a:t>
            </a:r>
            <a:br>
              <a:rPr lang="en-US" sz="800" b="1" dirty="0"/>
            </a:br>
            <a:r>
              <a:rPr lang="en-US" sz="800" b="1" dirty="0"/>
              <a:t>John Thompson</a:t>
            </a:r>
          </a:p>
          <a:p>
            <a:pPr algn="ctr" eaLnBrk="0" hangingPunct="0"/>
            <a:endParaRPr lang="en-US" sz="800" b="1" dirty="0"/>
          </a:p>
        </p:txBody>
      </p:sp>
      <p:sp>
        <p:nvSpPr>
          <p:cNvPr id="52" name="Text Box 11"/>
          <p:cNvSpPr txBox="1">
            <a:spLocks noChangeArrowheads="1"/>
          </p:cNvSpPr>
          <p:nvPr/>
        </p:nvSpPr>
        <p:spPr bwMode="auto">
          <a:xfrm>
            <a:off x="861060" y="1905000"/>
            <a:ext cx="1371600" cy="609600"/>
          </a:xfrm>
          <a:prstGeom prst="rect">
            <a:avLst/>
          </a:prstGeom>
          <a:solidFill>
            <a:srgbClr val="99CCFF"/>
          </a:solidFill>
          <a:ln w="9525">
            <a:solidFill>
              <a:schemeClr val="tx1"/>
            </a:solidFill>
            <a:miter lim="800000"/>
            <a:headEnd/>
            <a:tailEnd/>
          </a:ln>
          <a:scene3d>
            <a:camera prst="orthographicFront"/>
            <a:lightRig rig="threePt" dir="t"/>
          </a:scene3d>
          <a:sp3d>
            <a:bevelT w="88900" prst="coolSlant"/>
          </a:sp3d>
        </p:spPr>
        <p:txBody>
          <a:bodyPr anchor="ctr" anchorCtr="1"/>
          <a:lstStyle/>
          <a:p>
            <a:pPr algn="ctr" eaLnBrk="0" hangingPunct="0">
              <a:spcBef>
                <a:spcPct val="50000"/>
              </a:spcBef>
              <a:defRPr/>
            </a:pPr>
            <a:r>
              <a:rPr lang="en-US" sz="1000" b="1" u="sng" dirty="0">
                <a:cs typeface="+mn-cs"/>
              </a:rPr>
              <a:t>Greg Cade</a:t>
            </a:r>
          </a:p>
          <a:p>
            <a:pPr algn="ctr" eaLnBrk="0" hangingPunct="0">
              <a:spcBef>
                <a:spcPct val="50000"/>
              </a:spcBef>
              <a:defRPr/>
            </a:pPr>
            <a:r>
              <a:rPr lang="en-US" sz="1000" b="1" dirty="0">
                <a:cs typeface="+mn-cs"/>
              </a:rPr>
              <a:t>Executive Committee Member</a:t>
            </a:r>
            <a:endParaRPr lang="en-US" sz="1000" dirty="0">
              <a:cs typeface="+mn-cs"/>
            </a:endParaRPr>
          </a:p>
        </p:txBody>
      </p:sp>
      <p:sp>
        <p:nvSpPr>
          <p:cNvPr id="62" name="Text Box 11"/>
          <p:cNvSpPr txBox="1">
            <a:spLocks noChangeArrowheads="1"/>
          </p:cNvSpPr>
          <p:nvPr/>
        </p:nvSpPr>
        <p:spPr bwMode="auto">
          <a:xfrm>
            <a:off x="3901440" y="1905000"/>
            <a:ext cx="1447800" cy="609600"/>
          </a:xfrm>
          <a:prstGeom prst="rect">
            <a:avLst/>
          </a:prstGeom>
          <a:solidFill>
            <a:srgbClr val="99CCFF"/>
          </a:solidFill>
          <a:ln w="9525">
            <a:solidFill>
              <a:schemeClr val="tx1"/>
            </a:solidFill>
            <a:miter lim="800000"/>
            <a:headEnd/>
            <a:tailEnd/>
          </a:ln>
          <a:scene3d>
            <a:camera prst="orthographicFront"/>
            <a:lightRig rig="threePt" dir="t"/>
          </a:scene3d>
          <a:sp3d>
            <a:bevelT w="88900" prst="coolSlant"/>
          </a:sp3d>
        </p:spPr>
        <p:txBody>
          <a:bodyPr anchor="ctr" anchorCtr="1"/>
          <a:lstStyle/>
          <a:p>
            <a:pPr algn="ctr" eaLnBrk="0" hangingPunct="0">
              <a:spcBef>
                <a:spcPct val="50000"/>
              </a:spcBef>
              <a:defRPr/>
            </a:pPr>
            <a:r>
              <a:rPr lang="en-US" sz="1000" b="1" u="sng" dirty="0">
                <a:cs typeface="+mn-cs"/>
              </a:rPr>
              <a:t>Kathryn </a:t>
            </a:r>
            <a:r>
              <a:rPr lang="en-US" sz="1000" b="1" u="sng" dirty="0" err="1">
                <a:cs typeface="+mn-cs"/>
              </a:rPr>
              <a:t>Condello</a:t>
            </a:r>
            <a:endParaRPr lang="en-US" sz="1000" b="1" u="sng" dirty="0">
              <a:cs typeface="+mn-cs"/>
            </a:endParaRPr>
          </a:p>
          <a:p>
            <a:pPr algn="ctr" eaLnBrk="0" hangingPunct="0">
              <a:spcBef>
                <a:spcPct val="50000"/>
              </a:spcBef>
              <a:defRPr/>
            </a:pPr>
            <a:r>
              <a:rPr lang="en-US" sz="1000" b="1" dirty="0">
                <a:cs typeface="+mn-cs"/>
              </a:rPr>
              <a:t>Secretary/Treasurer</a:t>
            </a:r>
          </a:p>
        </p:txBody>
      </p:sp>
      <p:sp>
        <p:nvSpPr>
          <p:cNvPr id="79" name="Text Box 6"/>
          <p:cNvSpPr txBox="1">
            <a:spLocks noChangeArrowheads="1"/>
          </p:cNvSpPr>
          <p:nvPr/>
        </p:nvSpPr>
        <p:spPr bwMode="auto">
          <a:xfrm>
            <a:off x="5486400" y="1905000"/>
            <a:ext cx="1371600" cy="609600"/>
          </a:xfrm>
          <a:prstGeom prst="rect">
            <a:avLst/>
          </a:prstGeom>
          <a:solidFill>
            <a:srgbClr val="99CCFF"/>
          </a:solidFill>
          <a:ln w="9525">
            <a:solidFill>
              <a:schemeClr val="tx1"/>
            </a:solidFill>
            <a:miter lim="800000"/>
            <a:headEnd/>
            <a:tailEnd/>
          </a:ln>
          <a:scene3d>
            <a:camera prst="orthographicFront"/>
            <a:lightRig rig="threePt" dir="t"/>
          </a:scene3d>
          <a:sp3d>
            <a:bevelT w="88900" prst="coolSlant"/>
          </a:sp3d>
        </p:spPr>
        <p:txBody>
          <a:bodyPr anchor="ctr" anchorCtr="1"/>
          <a:lstStyle/>
          <a:p>
            <a:pPr algn="ctr" eaLnBrk="0" hangingPunct="0">
              <a:spcBef>
                <a:spcPct val="50000"/>
              </a:spcBef>
              <a:defRPr/>
            </a:pPr>
            <a:r>
              <a:rPr lang="en-US" sz="1000" b="1" u="sng" dirty="0">
                <a:cs typeface="+mn-cs"/>
              </a:rPr>
              <a:t>Clyde Miller</a:t>
            </a:r>
            <a:r>
              <a:rPr lang="en-US" sz="1000" b="1" dirty="0">
                <a:cs typeface="+mn-cs"/>
              </a:rPr>
              <a:t>  </a:t>
            </a:r>
          </a:p>
          <a:p>
            <a:pPr algn="ctr" eaLnBrk="0" hangingPunct="0">
              <a:spcBef>
                <a:spcPct val="50000"/>
              </a:spcBef>
              <a:defRPr/>
            </a:pPr>
            <a:r>
              <a:rPr lang="en-US" sz="1000" b="1" dirty="0">
                <a:cs typeface="+mn-cs"/>
              </a:rPr>
              <a:t>Immediate Past Chairman</a:t>
            </a:r>
            <a:endParaRPr lang="en-US" sz="1000" dirty="0">
              <a:cs typeface="+mn-cs"/>
            </a:endParaRPr>
          </a:p>
        </p:txBody>
      </p:sp>
      <p:sp>
        <p:nvSpPr>
          <p:cNvPr id="87" name="Line 53"/>
          <p:cNvSpPr>
            <a:spLocks noChangeShapeType="1"/>
          </p:cNvSpPr>
          <p:nvPr/>
        </p:nvSpPr>
        <p:spPr bwMode="auto">
          <a:xfrm flipV="1">
            <a:off x="1524000" y="1828800"/>
            <a:ext cx="0" cy="76200"/>
          </a:xfrm>
          <a:prstGeom prst="line">
            <a:avLst/>
          </a:prstGeom>
          <a:noFill/>
          <a:ln w="19050">
            <a:solidFill>
              <a:schemeClr val="tx1"/>
            </a:solidFill>
            <a:round/>
            <a:headEnd/>
            <a:tailEnd/>
          </a:ln>
          <a:scene3d>
            <a:camera prst="orthographicFront"/>
            <a:lightRig rig="threePt" dir="t"/>
          </a:scene3d>
          <a:sp3d>
            <a:bevelT w="88900" prst="coolSlant"/>
          </a:sp3d>
        </p:spPr>
        <p:txBody>
          <a:bodyPr anchor="ctr" anchorCtr="1"/>
          <a:lstStyle/>
          <a:p>
            <a:pPr algn="ctr">
              <a:defRPr/>
            </a:pPr>
            <a:endParaRPr lang="en-US">
              <a:cs typeface="+mn-cs"/>
            </a:endParaRPr>
          </a:p>
        </p:txBody>
      </p:sp>
      <p:sp>
        <p:nvSpPr>
          <p:cNvPr id="91" name="Text Box 6"/>
          <p:cNvSpPr txBox="1">
            <a:spLocks noChangeArrowheads="1"/>
          </p:cNvSpPr>
          <p:nvPr/>
        </p:nvSpPr>
        <p:spPr bwMode="auto">
          <a:xfrm>
            <a:off x="2377440" y="1905000"/>
            <a:ext cx="1371600" cy="609600"/>
          </a:xfrm>
          <a:prstGeom prst="rect">
            <a:avLst/>
          </a:prstGeom>
          <a:solidFill>
            <a:srgbClr val="99CCFF"/>
          </a:solidFill>
          <a:ln w="9525">
            <a:solidFill>
              <a:schemeClr val="tx1"/>
            </a:solidFill>
            <a:miter lim="800000"/>
            <a:headEnd/>
            <a:tailEnd/>
          </a:ln>
          <a:scene3d>
            <a:camera prst="orthographicFront"/>
            <a:lightRig rig="threePt" dir="t"/>
          </a:scene3d>
          <a:sp3d>
            <a:bevelT w="88900" prst="coolSlant"/>
          </a:sp3d>
        </p:spPr>
        <p:txBody>
          <a:bodyPr anchor="ctr" anchorCtr="1"/>
          <a:lstStyle/>
          <a:p>
            <a:pPr algn="ctr" eaLnBrk="0" hangingPunct="0">
              <a:spcBef>
                <a:spcPct val="50000"/>
              </a:spcBef>
              <a:defRPr/>
            </a:pPr>
            <a:r>
              <a:rPr lang="en-US" sz="1000" b="1" u="sng" dirty="0">
                <a:cs typeface="+mn-cs"/>
              </a:rPr>
              <a:t>Jane Carlin</a:t>
            </a:r>
          </a:p>
          <a:p>
            <a:pPr algn="ctr" eaLnBrk="0" hangingPunct="0">
              <a:spcBef>
                <a:spcPct val="50000"/>
              </a:spcBef>
              <a:defRPr/>
            </a:pPr>
            <a:r>
              <a:rPr lang="en-US" sz="1000" b="1" dirty="0">
                <a:cs typeface="+mn-cs"/>
              </a:rPr>
              <a:t>Executive Committee Member</a:t>
            </a:r>
            <a:endParaRPr lang="en-US" sz="1000" dirty="0">
              <a:cs typeface="+mn-cs"/>
            </a:endParaRPr>
          </a:p>
        </p:txBody>
      </p:sp>
      <p:sp>
        <p:nvSpPr>
          <p:cNvPr id="92" name="Line 53"/>
          <p:cNvSpPr>
            <a:spLocks noChangeShapeType="1"/>
          </p:cNvSpPr>
          <p:nvPr/>
        </p:nvSpPr>
        <p:spPr bwMode="auto">
          <a:xfrm flipV="1">
            <a:off x="3041650" y="1828800"/>
            <a:ext cx="0" cy="76200"/>
          </a:xfrm>
          <a:prstGeom prst="line">
            <a:avLst/>
          </a:prstGeom>
          <a:noFill/>
          <a:ln w="19050">
            <a:solidFill>
              <a:schemeClr val="tx1"/>
            </a:solidFill>
            <a:round/>
            <a:headEnd/>
            <a:tailEnd/>
          </a:ln>
          <a:scene3d>
            <a:camera prst="orthographicFront"/>
            <a:lightRig rig="threePt" dir="t"/>
          </a:scene3d>
          <a:sp3d>
            <a:bevelT w="88900" prst="coolSlant"/>
          </a:sp3d>
        </p:spPr>
        <p:txBody>
          <a:bodyPr anchor="ctr" anchorCtr="1"/>
          <a:lstStyle/>
          <a:p>
            <a:pPr algn="ctr">
              <a:defRPr/>
            </a:pPr>
            <a:endParaRPr lang="en-US">
              <a:cs typeface="+mn-cs"/>
            </a:endParaRPr>
          </a:p>
        </p:txBody>
      </p:sp>
      <p:sp>
        <p:nvSpPr>
          <p:cNvPr id="93" name="Line 52"/>
          <p:cNvSpPr>
            <a:spLocks noChangeShapeType="1"/>
          </p:cNvSpPr>
          <p:nvPr/>
        </p:nvSpPr>
        <p:spPr bwMode="auto">
          <a:xfrm>
            <a:off x="4584700" y="2514600"/>
            <a:ext cx="0" cy="304800"/>
          </a:xfrm>
          <a:prstGeom prst="line">
            <a:avLst/>
          </a:prstGeom>
          <a:noFill/>
          <a:ln w="19050">
            <a:solidFill>
              <a:schemeClr val="tx1"/>
            </a:solidFill>
            <a:round/>
            <a:headEnd/>
            <a:tailEnd/>
          </a:ln>
          <a:scene3d>
            <a:camera prst="orthographicFront"/>
            <a:lightRig rig="threePt" dir="t"/>
          </a:scene3d>
          <a:sp3d>
            <a:bevelT w="88900" prst="coolSlant"/>
          </a:sp3d>
        </p:spPr>
        <p:txBody>
          <a:bodyPr anchor="ctr" anchorCtr="1"/>
          <a:lstStyle/>
          <a:p>
            <a:pPr algn="ctr">
              <a:defRPr/>
            </a:pPr>
            <a:endParaRPr lang="en-US">
              <a:cs typeface="+mn-cs"/>
            </a:endParaRPr>
          </a:p>
        </p:txBody>
      </p:sp>
      <p:sp>
        <p:nvSpPr>
          <p:cNvPr id="94" name="Text Box 6"/>
          <p:cNvSpPr txBox="1">
            <a:spLocks noChangeArrowheads="1"/>
          </p:cNvSpPr>
          <p:nvPr/>
        </p:nvSpPr>
        <p:spPr bwMode="auto">
          <a:xfrm>
            <a:off x="6934200" y="1905000"/>
            <a:ext cx="1371600" cy="609600"/>
          </a:xfrm>
          <a:prstGeom prst="rect">
            <a:avLst/>
          </a:prstGeom>
          <a:solidFill>
            <a:srgbClr val="99CCFF"/>
          </a:solidFill>
          <a:ln w="9525">
            <a:solidFill>
              <a:schemeClr val="tx1"/>
            </a:solidFill>
            <a:miter lim="800000"/>
            <a:headEnd/>
            <a:tailEnd/>
          </a:ln>
          <a:scene3d>
            <a:camera prst="orthographicFront"/>
            <a:lightRig rig="threePt" dir="t"/>
          </a:scene3d>
          <a:sp3d>
            <a:bevelT w="88900" prst="coolSlant"/>
          </a:sp3d>
        </p:spPr>
        <p:txBody>
          <a:bodyPr anchor="ctr" anchorCtr="1"/>
          <a:lstStyle/>
          <a:p>
            <a:pPr algn="ctr" eaLnBrk="0" hangingPunct="0">
              <a:spcBef>
                <a:spcPct val="50000"/>
              </a:spcBef>
              <a:defRPr/>
            </a:pPr>
            <a:r>
              <a:rPr lang="en-US" sz="1000" b="1" u="sng" dirty="0">
                <a:cs typeface="+mn-cs"/>
              </a:rPr>
              <a:t>Boyd Stephenson</a:t>
            </a:r>
          </a:p>
          <a:p>
            <a:pPr algn="ctr" eaLnBrk="0" hangingPunct="0">
              <a:spcBef>
                <a:spcPct val="50000"/>
              </a:spcBef>
              <a:defRPr/>
            </a:pPr>
            <a:r>
              <a:rPr lang="en-US" sz="1000" b="1" dirty="0">
                <a:cs typeface="+mn-cs"/>
              </a:rPr>
              <a:t>Executive Committee Member</a:t>
            </a:r>
            <a:endParaRPr lang="en-US" sz="1000" dirty="0">
              <a:cs typeface="+mn-cs"/>
            </a:endParaRPr>
          </a:p>
        </p:txBody>
      </p:sp>
      <p:sp>
        <p:nvSpPr>
          <p:cNvPr id="95" name="Line 53"/>
          <p:cNvSpPr>
            <a:spLocks noChangeShapeType="1"/>
          </p:cNvSpPr>
          <p:nvPr/>
        </p:nvSpPr>
        <p:spPr bwMode="auto">
          <a:xfrm flipV="1">
            <a:off x="7607300" y="1828800"/>
            <a:ext cx="0" cy="76200"/>
          </a:xfrm>
          <a:prstGeom prst="line">
            <a:avLst/>
          </a:prstGeom>
          <a:noFill/>
          <a:ln w="19050">
            <a:solidFill>
              <a:schemeClr val="tx1"/>
            </a:solidFill>
            <a:round/>
            <a:headEnd/>
            <a:tailEnd/>
          </a:ln>
          <a:scene3d>
            <a:camera prst="orthographicFront"/>
            <a:lightRig rig="threePt" dir="t"/>
          </a:scene3d>
          <a:sp3d>
            <a:bevelT w="88900" prst="coolSlant"/>
          </a:sp3d>
        </p:spPr>
        <p:txBody>
          <a:bodyPr anchor="ctr" anchorCtr="1"/>
          <a:lstStyle/>
          <a:p>
            <a:pPr algn="ctr">
              <a:defRPr/>
            </a:pPr>
            <a:endParaRPr lang="en-US">
              <a:cs typeface="+mn-cs"/>
            </a:endParaRPr>
          </a:p>
        </p:txBody>
      </p:sp>
      <p:sp>
        <p:nvSpPr>
          <p:cNvPr id="96" name="Text Box 7"/>
          <p:cNvSpPr txBox="1">
            <a:spLocks noChangeArrowheads="1"/>
          </p:cNvSpPr>
          <p:nvPr/>
        </p:nvSpPr>
        <p:spPr bwMode="auto">
          <a:xfrm>
            <a:off x="95250" y="2895600"/>
            <a:ext cx="1219200" cy="609600"/>
          </a:xfrm>
          <a:prstGeom prst="rect">
            <a:avLst/>
          </a:prstGeom>
          <a:solidFill>
            <a:srgbClr val="99CCFF"/>
          </a:solidFill>
          <a:ln w="9525">
            <a:solidFill>
              <a:schemeClr val="tx1"/>
            </a:solidFill>
            <a:miter lim="800000"/>
            <a:headEnd/>
            <a:tailEnd/>
          </a:ln>
          <a:scene3d>
            <a:camera prst="orthographicFront"/>
            <a:lightRig rig="threePt" dir="t"/>
          </a:scene3d>
          <a:sp3d>
            <a:bevelT w="88900" prst="coolSlant"/>
          </a:sp3d>
        </p:spPr>
        <p:txBody>
          <a:bodyPr anchor="ctr" anchorCtr="1"/>
          <a:lstStyle/>
          <a:p>
            <a:pPr algn="ctr" eaLnBrk="0" hangingPunct="0">
              <a:spcBef>
                <a:spcPts val="600"/>
              </a:spcBef>
            </a:pPr>
            <a:r>
              <a:rPr lang="en-US" sz="800" b="1" u="sng" dirty="0"/>
              <a:t>HSPD-7 Working Group</a:t>
            </a:r>
          </a:p>
          <a:p>
            <a:pPr algn="ctr" eaLnBrk="0" hangingPunct="0">
              <a:spcBef>
                <a:spcPts val="600"/>
              </a:spcBef>
            </a:pPr>
            <a:r>
              <a:rPr lang="en-US" sz="800" b="1" dirty="0"/>
              <a:t>Greg Cade</a:t>
            </a:r>
          </a:p>
        </p:txBody>
      </p:sp>
      <p:sp>
        <p:nvSpPr>
          <p:cNvPr id="97" name="Text Box 7"/>
          <p:cNvSpPr txBox="1">
            <a:spLocks noChangeArrowheads="1"/>
          </p:cNvSpPr>
          <p:nvPr/>
        </p:nvSpPr>
        <p:spPr bwMode="auto">
          <a:xfrm>
            <a:off x="2667000" y="2895600"/>
            <a:ext cx="1200150" cy="609600"/>
          </a:xfrm>
          <a:prstGeom prst="rect">
            <a:avLst/>
          </a:prstGeom>
          <a:solidFill>
            <a:srgbClr val="99CCFF"/>
          </a:solidFill>
          <a:ln w="9525">
            <a:solidFill>
              <a:schemeClr val="tx1"/>
            </a:solidFill>
            <a:miter lim="800000"/>
            <a:headEnd/>
            <a:tailEnd/>
          </a:ln>
          <a:scene3d>
            <a:camera prst="orthographicFront"/>
            <a:lightRig rig="threePt" dir="t"/>
          </a:scene3d>
          <a:sp3d>
            <a:bevelT w="88900" prst="coolSlant"/>
          </a:sp3d>
        </p:spPr>
        <p:txBody>
          <a:bodyPr anchor="ctr" anchorCtr="1"/>
          <a:lstStyle/>
          <a:p>
            <a:pPr algn="ctr" eaLnBrk="0" hangingPunct="0">
              <a:spcBef>
                <a:spcPts val="600"/>
              </a:spcBef>
            </a:pPr>
            <a:r>
              <a:rPr lang="en-US" sz="800" b="1" u="sng" dirty="0"/>
              <a:t>PCIS By-Laws Review Working Group</a:t>
            </a:r>
            <a:endParaRPr lang="en-US" sz="800" b="1" dirty="0"/>
          </a:p>
          <a:p>
            <a:pPr algn="ctr" eaLnBrk="0" hangingPunct="0">
              <a:spcBef>
                <a:spcPts val="600"/>
              </a:spcBef>
            </a:pPr>
            <a:r>
              <a:rPr lang="en-US" sz="800" b="1" dirty="0"/>
              <a:t>Turner Madden</a:t>
            </a:r>
          </a:p>
        </p:txBody>
      </p:sp>
      <p:sp>
        <p:nvSpPr>
          <p:cNvPr id="98" name="Text Box 7"/>
          <p:cNvSpPr txBox="1">
            <a:spLocks noChangeArrowheads="1"/>
          </p:cNvSpPr>
          <p:nvPr/>
        </p:nvSpPr>
        <p:spPr bwMode="auto">
          <a:xfrm>
            <a:off x="7839075" y="2895600"/>
            <a:ext cx="1219200" cy="609600"/>
          </a:xfrm>
          <a:prstGeom prst="rect">
            <a:avLst/>
          </a:prstGeom>
          <a:solidFill>
            <a:srgbClr val="99CCFF"/>
          </a:solidFill>
          <a:ln w="9525">
            <a:solidFill>
              <a:schemeClr val="tx1"/>
            </a:solidFill>
            <a:miter lim="800000"/>
            <a:headEnd/>
            <a:tailEnd/>
          </a:ln>
          <a:scene3d>
            <a:camera prst="orthographicFront"/>
            <a:lightRig rig="threePt" dir="t"/>
          </a:scene3d>
          <a:sp3d>
            <a:bevelT w="88900" prst="coolSlant"/>
          </a:sp3d>
        </p:spPr>
        <p:txBody>
          <a:bodyPr anchor="ctr" anchorCtr="1"/>
          <a:lstStyle/>
          <a:p>
            <a:pPr algn="ctr" eaLnBrk="0" hangingPunct="0">
              <a:spcBef>
                <a:spcPts val="600"/>
              </a:spcBef>
            </a:pPr>
            <a:r>
              <a:rPr lang="en-US" sz="800" b="1" u="sng" dirty="0"/>
              <a:t>PPD-8 Working </a:t>
            </a:r>
            <a:r>
              <a:rPr lang="en-US" sz="800" b="1" u="sng" dirty="0" smtClean="0"/>
              <a:t>Group</a:t>
            </a:r>
            <a:endParaRPr lang="en-US" sz="800" b="1" dirty="0"/>
          </a:p>
          <a:p>
            <a:pPr algn="ctr" eaLnBrk="0" hangingPunct="0">
              <a:spcBef>
                <a:spcPts val="600"/>
              </a:spcBef>
            </a:pPr>
            <a:r>
              <a:rPr lang="en-US" sz="800" b="1" dirty="0"/>
              <a:t>Joe Donovan</a:t>
            </a:r>
            <a:br>
              <a:rPr lang="en-US" sz="800" b="1" dirty="0"/>
            </a:br>
            <a:r>
              <a:rPr lang="en-US" sz="800" b="1" dirty="0"/>
              <a:t>Tom Farmer</a:t>
            </a:r>
          </a:p>
        </p:txBody>
      </p:sp>
      <p:sp>
        <p:nvSpPr>
          <p:cNvPr id="99" name="Text Box 7"/>
          <p:cNvSpPr txBox="1">
            <a:spLocks noChangeArrowheads="1"/>
          </p:cNvSpPr>
          <p:nvPr/>
        </p:nvSpPr>
        <p:spPr bwMode="auto">
          <a:xfrm>
            <a:off x="1381125" y="2895600"/>
            <a:ext cx="1219200" cy="609600"/>
          </a:xfrm>
          <a:prstGeom prst="rect">
            <a:avLst/>
          </a:prstGeom>
          <a:solidFill>
            <a:srgbClr val="99CCFF"/>
          </a:solidFill>
          <a:ln w="9525">
            <a:solidFill>
              <a:schemeClr val="tx1"/>
            </a:solidFill>
            <a:miter lim="800000"/>
            <a:headEnd/>
            <a:tailEnd/>
          </a:ln>
          <a:scene3d>
            <a:camera prst="orthographicFront"/>
            <a:lightRig rig="threePt" dir="t"/>
          </a:scene3d>
          <a:sp3d>
            <a:bevelT w="88900" prst="coolSlant"/>
          </a:sp3d>
        </p:spPr>
        <p:txBody>
          <a:bodyPr anchor="ctr" anchorCtr="1"/>
          <a:lstStyle/>
          <a:p>
            <a:pPr algn="ctr" eaLnBrk="0" hangingPunct="0">
              <a:spcBef>
                <a:spcPts val="600"/>
              </a:spcBef>
            </a:pPr>
            <a:r>
              <a:rPr lang="en-US" sz="800" b="1" u="sng"/>
              <a:t>IP Threat Information Sharing Working Group</a:t>
            </a:r>
          </a:p>
          <a:p>
            <a:pPr algn="ctr" eaLnBrk="0" hangingPunct="0">
              <a:spcBef>
                <a:spcPts val="600"/>
              </a:spcBef>
            </a:pPr>
            <a:r>
              <a:rPr lang="en-US" sz="800" b="1"/>
              <a:t>Mark Weatherford</a:t>
            </a:r>
          </a:p>
        </p:txBody>
      </p:sp>
      <p:sp>
        <p:nvSpPr>
          <p:cNvPr id="100" name="Text Box 7"/>
          <p:cNvSpPr txBox="1">
            <a:spLocks noChangeArrowheads="1"/>
          </p:cNvSpPr>
          <p:nvPr/>
        </p:nvSpPr>
        <p:spPr bwMode="auto">
          <a:xfrm>
            <a:off x="5257800" y="3657600"/>
            <a:ext cx="1200150" cy="609600"/>
          </a:xfrm>
          <a:prstGeom prst="rect">
            <a:avLst/>
          </a:prstGeom>
          <a:solidFill>
            <a:srgbClr val="99CCFF"/>
          </a:solidFill>
          <a:ln w="9525">
            <a:solidFill>
              <a:schemeClr val="tx1"/>
            </a:solidFill>
            <a:miter lim="800000"/>
            <a:headEnd/>
            <a:tailEnd/>
          </a:ln>
          <a:scene3d>
            <a:camera prst="orthographicFront"/>
            <a:lightRig rig="threePt" dir="t"/>
          </a:scene3d>
          <a:sp3d>
            <a:bevelT w="88900" prst="coolSlant"/>
          </a:sp3d>
        </p:spPr>
        <p:txBody>
          <a:bodyPr anchor="ctr" anchorCtr="1"/>
          <a:lstStyle/>
          <a:p>
            <a:pPr algn="ctr" eaLnBrk="0" hangingPunct="0">
              <a:spcBef>
                <a:spcPts val="600"/>
              </a:spcBef>
            </a:pPr>
            <a:r>
              <a:rPr lang="en-US" sz="800" b="1" u="sng" dirty="0"/>
              <a:t>2011 CIPAC Annual Report Working Group</a:t>
            </a:r>
            <a:endParaRPr lang="en-US" sz="800" b="1" dirty="0"/>
          </a:p>
          <a:p>
            <a:pPr algn="ctr" eaLnBrk="0" hangingPunct="0">
              <a:spcBef>
                <a:spcPts val="600"/>
              </a:spcBef>
            </a:pPr>
            <a:r>
              <a:rPr lang="en-US" sz="800" b="1" dirty="0"/>
              <a:t>Boyd Stephenson</a:t>
            </a:r>
          </a:p>
        </p:txBody>
      </p:sp>
      <p:sp>
        <p:nvSpPr>
          <p:cNvPr id="101" name="Text Box 7"/>
          <p:cNvSpPr txBox="1">
            <a:spLocks noChangeArrowheads="1"/>
          </p:cNvSpPr>
          <p:nvPr/>
        </p:nvSpPr>
        <p:spPr bwMode="auto">
          <a:xfrm>
            <a:off x="5248275" y="2895600"/>
            <a:ext cx="1219200" cy="609600"/>
          </a:xfrm>
          <a:prstGeom prst="rect">
            <a:avLst/>
          </a:prstGeom>
          <a:solidFill>
            <a:srgbClr val="99CCFF"/>
          </a:solidFill>
          <a:ln w="9525">
            <a:solidFill>
              <a:schemeClr val="tx1"/>
            </a:solidFill>
            <a:miter lim="800000"/>
            <a:headEnd/>
            <a:tailEnd/>
          </a:ln>
          <a:scene3d>
            <a:camera prst="orthographicFront"/>
            <a:lightRig rig="threePt" dir="t"/>
          </a:scene3d>
          <a:sp3d>
            <a:bevelT w="88900" prst="coolSlant"/>
          </a:sp3d>
        </p:spPr>
        <p:txBody>
          <a:bodyPr anchor="ctr" anchorCtr="1"/>
          <a:lstStyle/>
          <a:p>
            <a:pPr algn="ctr" eaLnBrk="0" hangingPunct="0">
              <a:spcBef>
                <a:spcPts val="600"/>
              </a:spcBef>
            </a:pPr>
            <a:r>
              <a:rPr lang="en-US" sz="800" b="1" u="sng" dirty="0"/>
              <a:t>Interdependencies Committee</a:t>
            </a:r>
            <a:r>
              <a:rPr lang="en-US" sz="800" b="1" dirty="0"/>
              <a:t> </a:t>
            </a:r>
          </a:p>
          <a:p>
            <a:pPr algn="ctr" eaLnBrk="0" hangingPunct="0">
              <a:spcBef>
                <a:spcPts val="600"/>
              </a:spcBef>
            </a:pPr>
            <a:r>
              <a:rPr lang="en-US" sz="800" b="1" dirty="0"/>
              <a:t>Bill Komianos</a:t>
            </a:r>
          </a:p>
          <a:p>
            <a:pPr algn="ctr" eaLnBrk="0" hangingPunct="0"/>
            <a:r>
              <a:rPr lang="en-US" sz="800" b="1" dirty="0"/>
              <a:t>Tim Roxey</a:t>
            </a:r>
          </a:p>
        </p:txBody>
      </p:sp>
      <p:pic>
        <p:nvPicPr>
          <p:cNvPr id="14392" name="Picture 101" descr="PCIS_small_logo"/>
          <p:cNvPicPr>
            <a:picLocks noChangeAspect="1" noChangeArrowheads="1"/>
          </p:cNvPicPr>
          <p:nvPr/>
        </p:nvPicPr>
        <p:blipFill>
          <a:blip r:embed="rId3" cstate="print"/>
          <a:srcRect/>
          <a:stretch>
            <a:fillRect/>
          </a:stretch>
        </p:blipFill>
        <p:spPr bwMode="auto">
          <a:xfrm>
            <a:off x="7010400" y="533400"/>
            <a:ext cx="1362635" cy="1219200"/>
          </a:xfrm>
          <a:prstGeom prst="rect">
            <a:avLst/>
          </a:prstGeom>
          <a:noFill/>
          <a:ln w="9525">
            <a:noFill/>
            <a:miter lim="800000"/>
            <a:headEnd/>
            <a:tailEnd/>
          </a:ln>
        </p:spPr>
      </p:pic>
      <p:sp>
        <p:nvSpPr>
          <p:cNvPr id="103" name="Line 53"/>
          <p:cNvSpPr>
            <a:spLocks noChangeShapeType="1"/>
          </p:cNvSpPr>
          <p:nvPr/>
        </p:nvSpPr>
        <p:spPr bwMode="auto">
          <a:xfrm flipV="1">
            <a:off x="6145213" y="1851660"/>
            <a:ext cx="0" cy="53340"/>
          </a:xfrm>
          <a:prstGeom prst="line">
            <a:avLst/>
          </a:prstGeom>
          <a:noFill/>
          <a:ln w="19050">
            <a:solidFill>
              <a:schemeClr val="tx1"/>
            </a:solidFill>
            <a:round/>
            <a:headEnd/>
            <a:tailEnd/>
          </a:ln>
          <a:scene3d>
            <a:camera prst="orthographicFront"/>
            <a:lightRig rig="threePt" dir="t"/>
          </a:scene3d>
          <a:sp3d>
            <a:bevelT w="88900" prst="coolSlant"/>
          </a:sp3d>
        </p:spPr>
        <p:txBody>
          <a:bodyPr anchor="ctr" anchorCtr="1"/>
          <a:lstStyle/>
          <a:p>
            <a:pPr algn="ctr">
              <a:defRPr/>
            </a:pPr>
            <a:endParaRPr lang="en-US">
              <a:cs typeface="+mn-cs"/>
            </a:endParaRPr>
          </a:p>
        </p:txBody>
      </p:sp>
      <p:sp>
        <p:nvSpPr>
          <p:cNvPr id="14396" name="Line 53"/>
          <p:cNvSpPr>
            <a:spLocks noChangeShapeType="1"/>
          </p:cNvSpPr>
          <p:nvPr/>
        </p:nvSpPr>
        <p:spPr bwMode="auto">
          <a:xfrm flipV="1">
            <a:off x="685800" y="2819400"/>
            <a:ext cx="7772400" cy="0"/>
          </a:xfrm>
          <a:prstGeom prst="line">
            <a:avLst/>
          </a:prstGeom>
          <a:noFill/>
          <a:ln w="19050">
            <a:solidFill>
              <a:schemeClr val="tx1"/>
            </a:solidFill>
            <a:round/>
            <a:headEnd/>
            <a:tailEnd/>
          </a:ln>
        </p:spPr>
        <p:txBody>
          <a:bodyPr anchor="ctr" anchorCtr="1"/>
          <a:lstStyle/>
          <a:p>
            <a:endParaRPr lang="en-US"/>
          </a:p>
        </p:txBody>
      </p:sp>
      <p:sp>
        <p:nvSpPr>
          <p:cNvPr id="105" name="Line 53"/>
          <p:cNvSpPr>
            <a:spLocks noChangeShapeType="1"/>
          </p:cNvSpPr>
          <p:nvPr/>
        </p:nvSpPr>
        <p:spPr bwMode="auto">
          <a:xfrm flipV="1">
            <a:off x="725488" y="2819400"/>
            <a:ext cx="0" cy="53340"/>
          </a:xfrm>
          <a:prstGeom prst="line">
            <a:avLst/>
          </a:prstGeom>
          <a:noFill/>
          <a:ln w="19050">
            <a:solidFill>
              <a:schemeClr val="tx1"/>
            </a:solidFill>
            <a:round/>
            <a:headEnd/>
            <a:tailEnd/>
          </a:ln>
          <a:scene3d>
            <a:camera prst="orthographicFront"/>
            <a:lightRig rig="threePt" dir="t"/>
          </a:scene3d>
          <a:sp3d>
            <a:bevelT w="88900" prst="coolSlant"/>
          </a:sp3d>
        </p:spPr>
        <p:txBody>
          <a:bodyPr anchor="ctr" anchorCtr="1"/>
          <a:lstStyle/>
          <a:p>
            <a:pPr algn="ctr">
              <a:defRPr/>
            </a:pPr>
            <a:endParaRPr lang="en-US" sz="800">
              <a:cs typeface="+mn-cs"/>
            </a:endParaRPr>
          </a:p>
        </p:txBody>
      </p:sp>
      <p:sp>
        <p:nvSpPr>
          <p:cNvPr id="106" name="Line 53"/>
          <p:cNvSpPr>
            <a:spLocks noChangeShapeType="1"/>
          </p:cNvSpPr>
          <p:nvPr/>
        </p:nvSpPr>
        <p:spPr bwMode="auto">
          <a:xfrm flipV="1">
            <a:off x="1962150" y="2819400"/>
            <a:ext cx="0" cy="53340"/>
          </a:xfrm>
          <a:prstGeom prst="line">
            <a:avLst/>
          </a:prstGeom>
          <a:noFill/>
          <a:ln w="19050">
            <a:solidFill>
              <a:schemeClr val="tx1"/>
            </a:solidFill>
            <a:round/>
            <a:headEnd/>
            <a:tailEnd/>
          </a:ln>
          <a:scene3d>
            <a:camera prst="orthographicFront"/>
            <a:lightRig rig="threePt" dir="t"/>
          </a:scene3d>
          <a:sp3d>
            <a:bevelT w="88900" prst="coolSlant"/>
          </a:sp3d>
        </p:spPr>
        <p:txBody>
          <a:bodyPr anchor="ctr" anchorCtr="1"/>
          <a:lstStyle/>
          <a:p>
            <a:pPr algn="ctr">
              <a:defRPr/>
            </a:pPr>
            <a:endParaRPr lang="en-US" sz="800">
              <a:cs typeface="+mn-cs"/>
            </a:endParaRPr>
          </a:p>
        </p:txBody>
      </p:sp>
      <p:sp>
        <p:nvSpPr>
          <p:cNvPr id="107" name="Line 53"/>
          <p:cNvSpPr>
            <a:spLocks noChangeShapeType="1"/>
          </p:cNvSpPr>
          <p:nvPr/>
        </p:nvSpPr>
        <p:spPr bwMode="auto">
          <a:xfrm flipV="1">
            <a:off x="3236913" y="2819400"/>
            <a:ext cx="0" cy="53340"/>
          </a:xfrm>
          <a:prstGeom prst="line">
            <a:avLst/>
          </a:prstGeom>
          <a:noFill/>
          <a:ln w="19050">
            <a:solidFill>
              <a:schemeClr val="tx1"/>
            </a:solidFill>
            <a:round/>
            <a:headEnd/>
            <a:tailEnd/>
          </a:ln>
          <a:scene3d>
            <a:camera prst="orthographicFront"/>
            <a:lightRig rig="threePt" dir="t"/>
          </a:scene3d>
          <a:sp3d>
            <a:bevelT w="88900" prst="coolSlant"/>
          </a:sp3d>
        </p:spPr>
        <p:txBody>
          <a:bodyPr anchor="ctr" anchorCtr="1"/>
          <a:lstStyle/>
          <a:p>
            <a:pPr algn="ctr">
              <a:defRPr/>
            </a:pPr>
            <a:endParaRPr lang="en-US" sz="800">
              <a:cs typeface="+mn-cs"/>
            </a:endParaRPr>
          </a:p>
        </p:txBody>
      </p:sp>
      <p:sp>
        <p:nvSpPr>
          <p:cNvPr id="108" name="Line 53"/>
          <p:cNvSpPr>
            <a:spLocks noChangeShapeType="1"/>
          </p:cNvSpPr>
          <p:nvPr/>
        </p:nvSpPr>
        <p:spPr bwMode="auto">
          <a:xfrm flipV="1">
            <a:off x="4584700" y="2819400"/>
            <a:ext cx="0" cy="53340"/>
          </a:xfrm>
          <a:prstGeom prst="line">
            <a:avLst/>
          </a:prstGeom>
          <a:noFill/>
          <a:ln w="19050">
            <a:solidFill>
              <a:schemeClr val="tx1"/>
            </a:solidFill>
            <a:round/>
            <a:headEnd/>
            <a:tailEnd/>
          </a:ln>
          <a:scene3d>
            <a:camera prst="orthographicFront"/>
            <a:lightRig rig="threePt" dir="t"/>
          </a:scene3d>
          <a:sp3d>
            <a:bevelT w="88900" prst="coolSlant"/>
          </a:sp3d>
        </p:spPr>
        <p:txBody>
          <a:bodyPr anchor="ctr" anchorCtr="1"/>
          <a:lstStyle/>
          <a:p>
            <a:pPr algn="ctr">
              <a:defRPr/>
            </a:pPr>
            <a:endParaRPr lang="en-US" sz="800">
              <a:cs typeface="+mn-cs"/>
            </a:endParaRPr>
          </a:p>
        </p:txBody>
      </p:sp>
      <p:sp>
        <p:nvSpPr>
          <p:cNvPr id="109" name="Line 53"/>
          <p:cNvSpPr>
            <a:spLocks noChangeShapeType="1"/>
          </p:cNvSpPr>
          <p:nvPr/>
        </p:nvSpPr>
        <p:spPr bwMode="auto">
          <a:xfrm flipV="1">
            <a:off x="5857875" y="2819400"/>
            <a:ext cx="0" cy="53340"/>
          </a:xfrm>
          <a:prstGeom prst="line">
            <a:avLst/>
          </a:prstGeom>
          <a:noFill/>
          <a:ln w="19050">
            <a:solidFill>
              <a:schemeClr val="tx1"/>
            </a:solidFill>
            <a:round/>
            <a:headEnd/>
            <a:tailEnd/>
          </a:ln>
          <a:scene3d>
            <a:camera prst="orthographicFront"/>
            <a:lightRig rig="threePt" dir="t"/>
          </a:scene3d>
          <a:sp3d>
            <a:bevelT w="88900" prst="coolSlant"/>
          </a:sp3d>
        </p:spPr>
        <p:txBody>
          <a:bodyPr anchor="ctr" anchorCtr="1"/>
          <a:lstStyle/>
          <a:p>
            <a:pPr algn="ctr">
              <a:defRPr/>
            </a:pPr>
            <a:endParaRPr lang="en-US" sz="800">
              <a:cs typeface="+mn-cs"/>
            </a:endParaRPr>
          </a:p>
        </p:txBody>
      </p:sp>
      <p:sp>
        <p:nvSpPr>
          <p:cNvPr id="110" name="Line 53"/>
          <p:cNvSpPr>
            <a:spLocks noChangeShapeType="1"/>
          </p:cNvSpPr>
          <p:nvPr/>
        </p:nvSpPr>
        <p:spPr bwMode="auto">
          <a:xfrm flipV="1">
            <a:off x="7132638" y="2819400"/>
            <a:ext cx="0" cy="53340"/>
          </a:xfrm>
          <a:prstGeom prst="line">
            <a:avLst/>
          </a:prstGeom>
          <a:noFill/>
          <a:ln w="19050">
            <a:solidFill>
              <a:schemeClr val="tx1"/>
            </a:solidFill>
            <a:round/>
            <a:headEnd/>
            <a:tailEnd/>
          </a:ln>
          <a:scene3d>
            <a:camera prst="orthographicFront"/>
            <a:lightRig rig="threePt" dir="t"/>
          </a:scene3d>
          <a:sp3d>
            <a:bevelT w="88900" prst="coolSlant"/>
          </a:sp3d>
        </p:spPr>
        <p:txBody>
          <a:bodyPr anchor="ctr" anchorCtr="1"/>
          <a:lstStyle/>
          <a:p>
            <a:pPr algn="ctr">
              <a:defRPr/>
            </a:pPr>
            <a:endParaRPr lang="en-US" sz="800">
              <a:cs typeface="+mn-cs"/>
            </a:endParaRPr>
          </a:p>
        </p:txBody>
      </p:sp>
      <p:sp>
        <p:nvSpPr>
          <p:cNvPr id="111" name="Line 53"/>
          <p:cNvSpPr>
            <a:spLocks noChangeShapeType="1"/>
          </p:cNvSpPr>
          <p:nvPr/>
        </p:nvSpPr>
        <p:spPr bwMode="auto">
          <a:xfrm flipV="1">
            <a:off x="8418513" y="2842260"/>
            <a:ext cx="0" cy="53340"/>
          </a:xfrm>
          <a:prstGeom prst="line">
            <a:avLst/>
          </a:prstGeom>
          <a:noFill/>
          <a:ln w="19050">
            <a:solidFill>
              <a:schemeClr val="tx1"/>
            </a:solidFill>
            <a:round/>
            <a:headEnd/>
            <a:tailEnd/>
          </a:ln>
          <a:scene3d>
            <a:camera prst="orthographicFront"/>
            <a:lightRig rig="threePt" dir="t"/>
          </a:scene3d>
          <a:sp3d>
            <a:bevelT w="88900" prst="coolSlant"/>
          </a:sp3d>
        </p:spPr>
        <p:txBody>
          <a:bodyPr anchor="ctr" anchorCtr="1"/>
          <a:lstStyle/>
          <a:p>
            <a:pPr algn="ctr">
              <a:defRPr/>
            </a:pPr>
            <a:endParaRPr lang="en-US" sz="800">
              <a:cs typeface="+mn-cs"/>
            </a:endParaRPr>
          </a:p>
        </p:txBody>
      </p:sp>
      <p:sp>
        <p:nvSpPr>
          <p:cNvPr id="37" name="TextBox 64"/>
          <p:cNvSpPr txBox="1">
            <a:spLocks noChangeArrowheads="1"/>
          </p:cNvSpPr>
          <p:nvPr/>
        </p:nvSpPr>
        <p:spPr bwMode="auto">
          <a:xfrm>
            <a:off x="304800" y="4267200"/>
            <a:ext cx="8458200" cy="369332"/>
          </a:xfrm>
          <a:prstGeom prst="rect">
            <a:avLst/>
          </a:prstGeom>
          <a:noFill/>
          <a:ln w="9525">
            <a:noFill/>
            <a:miter lim="800000"/>
            <a:headEnd/>
            <a:tailEnd/>
          </a:ln>
        </p:spPr>
        <p:txBody>
          <a:bodyPr>
            <a:spAutoFit/>
          </a:bodyPr>
          <a:lstStyle/>
          <a:p>
            <a:pPr algn="ctr"/>
            <a:r>
              <a:rPr lang="en-US" b="1" u="sng" dirty="0" smtClean="0"/>
              <a:t>Sector Coordinating Council Representatives</a:t>
            </a:r>
            <a:endParaRPr lang="en-US" dirty="0"/>
          </a:p>
        </p:txBody>
      </p:sp>
      <p:sp>
        <p:nvSpPr>
          <p:cNvPr id="43" name="Text Box 7"/>
          <p:cNvSpPr txBox="1">
            <a:spLocks noChangeArrowheads="1"/>
          </p:cNvSpPr>
          <p:nvPr/>
        </p:nvSpPr>
        <p:spPr bwMode="auto">
          <a:xfrm>
            <a:off x="3952875" y="2895600"/>
            <a:ext cx="1219200" cy="762000"/>
          </a:xfrm>
          <a:prstGeom prst="rect">
            <a:avLst/>
          </a:prstGeom>
          <a:solidFill>
            <a:srgbClr val="99CCFF"/>
          </a:solidFill>
          <a:ln w="9525">
            <a:solidFill>
              <a:schemeClr val="tx1"/>
            </a:solidFill>
            <a:miter lim="800000"/>
            <a:headEnd/>
            <a:tailEnd/>
          </a:ln>
          <a:scene3d>
            <a:camera prst="orthographicFront"/>
            <a:lightRig rig="threePt" dir="t"/>
          </a:scene3d>
          <a:sp3d>
            <a:bevelT w="88900" prst="coolSlant"/>
          </a:sp3d>
        </p:spPr>
        <p:txBody>
          <a:bodyPr anchor="ctr" anchorCtr="1"/>
          <a:lstStyle/>
          <a:p>
            <a:pPr algn="ctr" eaLnBrk="0" hangingPunct="0">
              <a:spcBef>
                <a:spcPts val="300"/>
              </a:spcBef>
            </a:pPr>
            <a:r>
              <a:rPr lang="en-US" sz="800" b="1" u="sng" dirty="0" smtClean="0"/>
              <a:t>Cross Sector Cybersecurity  </a:t>
            </a:r>
            <a:r>
              <a:rPr lang="en-US" sz="800" b="1" u="sng" dirty="0"/>
              <a:t>Working </a:t>
            </a:r>
            <a:r>
              <a:rPr lang="en-US" sz="800" b="1" u="sng" dirty="0" smtClean="0"/>
              <a:t>Group</a:t>
            </a:r>
            <a:endParaRPr lang="en-US" sz="800" b="1" dirty="0"/>
          </a:p>
          <a:p>
            <a:pPr algn="ctr" eaLnBrk="0" hangingPunct="0">
              <a:spcBef>
                <a:spcPts val="300"/>
              </a:spcBef>
            </a:pPr>
            <a:r>
              <a:rPr lang="en-US" sz="800" b="1" dirty="0" smtClean="0"/>
              <a:t>Guy Copeland</a:t>
            </a:r>
            <a:r>
              <a:rPr lang="en-US" sz="800" b="1" dirty="0"/>
              <a:t/>
            </a:r>
            <a:br>
              <a:rPr lang="en-US" sz="800" b="1" dirty="0"/>
            </a:br>
            <a:r>
              <a:rPr lang="en-US" sz="800" b="1" dirty="0" smtClean="0"/>
              <a:t>Tim Roxey</a:t>
            </a:r>
            <a:endParaRPr lang="en-US" sz="800" b="1" dirty="0"/>
          </a:p>
        </p:txBody>
      </p:sp>
      <p:grpSp>
        <p:nvGrpSpPr>
          <p:cNvPr id="3" name="Group 44"/>
          <p:cNvGrpSpPr/>
          <p:nvPr/>
        </p:nvGrpSpPr>
        <p:grpSpPr>
          <a:xfrm>
            <a:off x="255957" y="4695825"/>
            <a:ext cx="858359" cy="522048"/>
            <a:chOff x="0" y="1646039"/>
            <a:chExt cx="416383" cy="1401960"/>
          </a:xfrm>
          <a:solidFill>
            <a:srgbClr val="99CCFF"/>
          </a:solidFill>
          <a:scene3d>
            <a:camera prst="orthographicFront"/>
            <a:lightRig rig="flat" dir="t"/>
          </a:scene3d>
        </p:grpSpPr>
        <p:sp>
          <p:nvSpPr>
            <p:cNvPr id="46" name="Rounded Rectangle 45"/>
            <p:cNvSpPr/>
            <p:nvPr/>
          </p:nvSpPr>
          <p:spPr>
            <a:xfrm>
              <a:off x="0" y="1646039"/>
              <a:ext cx="416383" cy="1401960"/>
            </a:xfrm>
            <a:prstGeom prst="roundRect">
              <a:avLst>
                <a:gd name="adj" fmla="val 10000"/>
              </a:avLst>
            </a:prstGeom>
            <a:grpFill/>
            <a:ln>
              <a:solidFill>
                <a:schemeClr val="tx1"/>
              </a:solidFill>
            </a:ln>
          </p:spPr>
          <p:style>
            <a:lnRef idx="2">
              <a:schemeClr val="accent1"/>
            </a:lnRef>
            <a:fillRef idx="1">
              <a:schemeClr val="lt1"/>
            </a:fillRef>
            <a:effectRef idx="0">
              <a:schemeClr val="accent1"/>
            </a:effectRef>
            <a:fontRef idx="minor">
              <a:schemeClr val="dk1"/>
            </a:fontRef>
          </p:style>
        </p:sp>
        <p:sp>
          <p:nvSpPr>
            <p:cNvPr id="47" name="Rounded Rectangle 4"/>
            <p:cNvSpPr/>
            <p:nvPr/>
          </p:nvSpPr>
          <p:spPr>
            <a:xfrm>
              <a:off x="12195" y="1658234"/>
              <a:ext cx="391993" cy="1377570"/>
            </a:xfrm>
            <a:prstGeom prst="rect">
              <a:avLst/>
            </a:prstGeom>
            <a:grpFill/>
            <a:ln>
              <a:solidFill>
                <a:schemeClr val="tx1"/>
              </a:solidFill>
            </a:ln>
          </p:spPr>
          <p:style>
            <a:lnRef idx="2">
              <a:schemeClr val="accent1"/>
            </a:lnRef>
            <a:fillRef idx="1">
              <a:schemeClr val="lt1"/>
            </a:fillRef>
            <a:effectRef idx="0">
              <a:schemeClr val="accent1"/>
            </a:effectRef>
            <a:fontRef idx="minor">
              <a:schemeClr val="dk1"/>
            </a:fontRef>
          </p:style>
          <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r>
                <a:rPr lang="en-US" sz="700" b="1" kern="1200" dirty="0" smtClean="0">
                  <a:solidFill>
                    <a:schemeClr val="tx1"/>
                  </a:solidFill>
                </a:rPr>
                <a:t>Banking and Finance</a:t>
              </a:r>
              <a:endParaRPr lang="en-US" sz="700" b="1" kern="1200" dirty="0">
                <a:solidFill>
                  <a:schemeClr val="tx1"/>
                </a:solidFill>
              </a:endParaRPr>
            </a:p>
          </p:txBody>
        </p:sp>
      </p:grpSp>
      <p:grpSp>
        <p:nvGrpSpPr>
          <p:cNvPr id="4" name="Group 47"/>
          <p:cNvGrpSpPr/>
          <p:nvPr/>
        </p:nvGrpSpPr>
        <p:grpSpPr>
          <a:xfrm>
            <a:off x="255957" y="5381625"/>
            <a:ext cx="858359" cy="522048"/>
            <a:chOff x="451360" y="1646039"/>
            <a:chExt cx="416383" cy="1401960"/>
          </a:xfrm>
          <a:solidFill>
            <a:srgbClr val="99CCFF"/>
          </a:solidFill>
          <a:scene3d>
            <a:camera prst="orthographicFront"/>
            <a:lightRig rig="flat" dir="t"/>
          </a:scene3d>
        </p:grpSpPr>
        <p:sp>
          <p:nvSpPr>
            <p:cNvPr id="49" name="Rounded Rectangle 48"/>
            <p:cNvSpPr/>
            <p:nvPr/>
          </p:nvSpPr>
          <p:spPr>
            <a:xfrm>
              <a:off x="451360" y="1646039"/>
              <a:ext cx="416383" cy="1401960"/>
            </a:xfrm>
            <a:prstGeom prst="roundRect">
              <a:avLst>
                <a:gd name="adj" fmla="val 10000"/>
              </a:avLst>
            </a:prstGeom>
            <a:grpFill/>
            <a:ln>
              <a:solidFill>
                <a:schemeClr val="tx1"/>
              </a:solidFill>
            </a:ln>
          </p:spPr>
          <p:style>
            <a:lnRef idx="2">
              <a:schemeClr val="accent1"/>
            </a:lnRef>
            <a:fillRef idx="1">
              <a:schemeClr val="lt1"/>
            </a:fillRef>
            <a:effectRef idx="0">
              <a:schemeClr val="accent1"/>
            </a:effectRef>
            <a:fontRef idx="minor">
              <a:schemeClr val="dk1"/>
            </a:fontRef>
          </p:style>
        </p:sp>
        <p:sp>
          <p:nvSpPr>
            <p:cNvPr id="50" name="Rounded Rectangle 6"/>
            <p:cNvSpPr/>
            <p:nvPr/>
          </p:nvSpPr>
          <p:spPr>
            <a:xfrm>
              <a:off x="463555" y="1658234"/>
              <a:ext cx="391993" cy="1377570"/>
            </a:xfrm>
            <a:prstGeom prst="rect">
              <a:avLst/>
            </a:prstGeom>
            <a:grpFill/>
            <a:ln>
              <a:solidFill>
                <a:schemeClr val="tx1"/>
              </a:solidFill>
            </a:ln>
          </p:spPr>
          <p:style>
            <a:lnRef idx="2">
              <a:schemeClr val="accent1"/>
            </a:lnRef>
            <a:fillRef idx="1">
              <a:schemeClr val="lt1"/>
            </a:fillRef>
            <a:effectRef idx="0">
              <a:schemeClr val="accent1"/>
            </a:effectRef>
            <a:fontRef idx="minor">
              <a:schemeClr val="dk1"/>
            </a:fontRef>
          </p:style>
          <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r>
                <a:rPr lang="en-US" sz="700" b="1" kern="1200" dirty="0" smtClean="0">
                  <a:solidFill>
                    <a:schemeClr val="tx1"/>
                  </a:solidFill>
                </a:rPr>
                <a:t>Emergency </a:t>
              </a:r>
            </a:p>
            <a:p>
              <a:pPr lvl="0" algn="ctr" defTabSz="222250">
                <a:lnSpc>
                  <a:spcPct val="90000"/>
                </a:lnSpc>
                <a:spcBef>
                  <a:spcPct val="0"/>
                </a:spcBef>
                <a:spcAft>
                  <a:spcPct val="35000"/>
                </a:spcAft>
              </a:pPr>
              <a:r>
                <a:rPr lang="en-US" sz="700" b="1" kern="1200" dirty="0" smtClean="0">
                  <a:solidFill>
                    <a:schemeClr val="tx1"/>
                  </a:solidFill>
                </a:rPr>
                <a:t>Services </a:t>
              </a:r>
            </a:p>
          </p:txBody>
        </p:sp>
      </p:grpSp>
      <p:grpSp>
        <p:nvGrpSpPr>
          <p:cNvPr id="5" name="Group 50"/>
          <p:cNvGrpSpPr/>
          <p:nvPr/>
        </p:nvGrpSpPr>
        <p:grpSpPr>
          <a:xfrm>
            <a:off x="255957" y="6067425"/>
            <a:ext cx="858359" cy="522048"/>
            <a:chOff x="902720" y="1646039"/>
            <a:chExt cx="416383" cy="1401960"/>
          </a:xfrm>
          <a:solidFill>
            <a:srgbClr val="99CCFF"/>
          </a:solidFill>
          <a:scene3d>
            <a:camera prst="orthographicFront"/>
            <a:lightRig rig="flat" dir="t"/>
          </a:scene3d>
        </p:grpSpPr>
        <p:sp>
          <p:nvSpPr>
            <p:cNvPr id="53" name="Rounded Rectangle 52"/>
            <p:cNvSpPr/>
            <p:nvPr/>
          </p:nvSpPr>
          <p:spPr>
            <a:xfrm>
              <a:off x="902720" y="1646039"/>
              <a:ext cx="416383" cy="1401960"/>
            </a:xfrm>
            <a:prstGeom prst="roundRect">
              <a:avLst>
                <a:gd name="adj" fmla="val 10000"/>
              </a:avLst>
            </a:prstGeom>
            <a:grpFill/>
            <a:ln>
              <a:solidFill>
                <a:schemeClr val="tx1"/>
              </a:solidFill>
            </a:ln>
          </p:spPr>
          <p:style>
            <a:lnRef idx="2">
              <a:schemeClr val="accent1"/>
            </a:lnRef>
            <a:fillRef idx="1">
              <a:schemeClr val="lt1"/>
            </a:fillRef>
            <a:effectRef idx="0">
              <a:schemeClr val="accent1"/>
            </a:effectRef>
            <a:fontRef idx="minor">
              <a:schemeClr val="dk1"/>
            </a:fontRef>
          </p:style>
        </p:sp>
        <p:sp>
          <p:nvSpPr>
            <p:cNvPr id="54" name="Rounded Rectangle 8"/>
            <p:cNvSpPr/>
            <p:nvPr/>
          </p:nvSpPr>
          <p:spPr>
            <a:xfrm>
              <a:off x="914915" y="1658234"/>
              <a:ext cx="391993" cy="1377570"/>
            </a:xfrm>
            <a:prstGeom prst="rect">
              <a:avLst/>
            </a:prstGeom>
            <a:grpFill/>
            <a:ln>
              <a:solidFill>
                <a:schemeClr val="tx1"/>
              </a:solidFill>
            </a:ln>
          </p:spPr>
          <p:style>
            <a:lnRef idx="2">
              <a:schemeClr val="accent1"/>
            </a:lnRef>
            <a:fillRef idx="1">
              <a:schemeClr val="lt1"/>
            </a:fillRef>
            <a:effectRef idx="0">
              <a:schemeClr val="accent1"/>
            </a:effectRef>
            <a:fontRef idx="minor">
              <a:schemeClr val="dk1"/>
            </a:fontRef>
          </p:style>
          <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r>
                <a:rPr lang="en-US" sz="700" b="1" kern="1200" dirty="0" smtClean="0">
                  <a:solidFill>
                    <a:schemeClr val="tx1"/>
                  </a:solidFill>
                </a:rPr>
                <a:t>Postal and Shipping</a:t>
              </a:r>
            </a:p>
          </p:txBody>
        </p:sp>
      </p:grpSp>
      <p:grpSp>
        <p:nvGrpSpPr>
          <p:cNvPr id="6" name="Group 55"/>
          <p:cNvGrpSpPr/>
          <p:nvPr/>
        </p:nvGrpSpPr>
        <p:grpSpPr>
          <a:xfrm>
            <a:off x="1551357" y="4695825"/>
            <a:ext cx="858359" cy="522048"/>
            <a:chOff x="1354080" y="1646039"/>
            <a:chExt cx="416383" cy="1401960"/>
          </a:xfrm>
          <a:solidFill>
            <a:srgbClr val="99CCFF"/>
          </a:solidFill>
          <a:scene3d>
            <a:camera prst="orthographicFront"/>
            <a:lightRig rig="flat" dir="t"/>
          </a:scene3d>
        </p:grpSpPr>
        <p:sp>
          <p:nvSpPr>
            <p:cNvPr id="57" name="Rounded Rectangle 56"/>
            <p:cNvSpPr/>
            <p:nvPr/>
          </p:nvSpPr>
          <p:spPr>
            <a:xfrm>
              <a:off x="1354080" y="1646039"/>
              <a:ext cx="416383" cy="1401960"/>
            </a:xfrm>
            <a:prstGeom prst="roundRect">
              <a:avLst>
                <a:gd name="adj" fmla="val 10000"/>
              </a:avLst>
            </a:prstGeom>
            <a:grpFill/>
            <a:ln>
              <a:solidFill>
                <a:schemeClr val="tx1"/>
              </a:solidFill>
            </a:ln>
          </p:spPr>
          <p:style>
            <a:lnRef idx="2">
              <a:schemeClr val="accent1"/>
            </a:lnRef>
            <a:fillRef idx="1">
              <a:schemeClr val="lt1"/>
            </a:fillRef>
            <a:effectRef idx="0">
              <a:schemeClr val="accent1"/>
            </a:effectRef>
            <a:fontRef idx="minor">
              <a:schemeClr val="dk1"/>
            </a:fontRef>
          </p:style>
        </p:sp>
        <p:sp>
          <p:nvSpPr>
            <p:cNvPr id="58" name="Rounded Rectangle 10"/>
            <p:cNvSpPr/>
            <p:nvPr/>
          </p:nvSpPr>
          <p:spPr>
            <a:xfrm>
              <a:off x="1366275" y="1658234"/>
              <a:ext cx="391993" cy="1377570"/>
            </a:xfrm>
            <a:prstGeom prst="rect">
              <a:avLst/>
            </a:prstGeom>
            <a:grpFill/>
            <a:ln>
              <a:solidFill>
                <a:schemeClr val="tx1"/>
              </a:solidFill>
            </a:ln>
          </p:spPr>
          <p:style>
            <a:lnRef idx="2">
              <a:schemeClr val="accent1"/>
            </a:lnRef>
            <a:fillRef idx="1">
              <a:schemeClr val="lt1"/>
            </a:fillRef>
            <a:effectRef idx="0">
              <a:schemeClr val="accent1"/>
            </a:effectRef>
            <a:fontRef idx="minor">
              <a:schemeClr val="dk1"/>
            </a:fontRef>
          </p:style>
          <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r>
                <a:rPr lang="en-US" sz="700" b="1" kern="1200" dirty="0" smtClean="0">
                  <a:solidFill>
                    <a:schemeClr val="tx1"/>
                  </a:solidFill>
                </a:rPr>
                <a:t>Chemical</a:t>
              </a:r>
            </a:p>
          </p:txBody>
        </p:sp>
      </p:grpSp>
      <p:grpSp>
        <p:nvGrpSpPr>
          <p:cNvPr id="7" name="Group 58"/>
          <p:cNvGrpSpPr/>
          <p:nvPr/>
        </p:nvGrpSpPr>
        <p:grpSpPr>
          <a:xfrm>
            <a:off x="1551357" y="5381625"/>
            <a:ext cx="858359" cy="522048"/>
            <a:chOff x="1805440" y="1646039"/>
            <a:chExt cx="416383" cy="1401960"/>
          </a:xfrm>
          <a:solidFill>
            <a:srgbClr val="99CCFF"/>
          </a:solidFill>
          <a:scene3d>
            <a:camera prst="orthographicFront"/>
            <a:lightRig rig="flat" dir="t"/>
          </a:scene3d>
        </p:grpSpPr>
        <p:sp>
          <p:nvSpPr>
            <p:cNvPr id="60" name="Rounded Rectangle 59"/>
            <p:cNvSpPr/>
            <p:nvPr/>
          </p:nvSpPr>
          <p:spPr>
            <a:xfrm>
              <a:off x="1805440" y="1646039"/>
              <a:ext cx="416383" cy="1401960"/>
            </a:xfrm>
            <a:prstGeom prst="roundRect">
              <a:avLst>
                <a:gd name="adj" fmla="val 10000"/>
              </a:avLst>
            </a:prstGeom>
            <a:grpFill/>
            <a:ln>
              <a:solidFill>
                <a:schemeClr val="tx1"/>
              </a:solidFill>
            </a:ln>
          </p:spPr>
          <p:style>
            <a:lnRef idx="2">
              <a:schemeClr val="accent1"/>
            </a:lnRef>
            <a:fillRef idx="1">
              <a:schemeClr val="lt1"/>
            </a:fillRef>
            <a:effectRef idx="0">
              <a:schemeClr val="accent1"/>
            </a:effectRef>
            <a:fontRef idx="minor">
              <a:schemeClr val="dk1"/>
            </a:fontRef>
          </p:style>
        </p:sp>
        <p:sp>
          <p:nvSpPr>
            <p:cNvPr id="61" name="Rounded Rectangle 12"/>
            <p:cNvSpPr/>
            <p:nvPr/>
          </p:nvSpPr>
          <p:spPr>
            <a:xfrm>
              <a:off x="1817635" y="1658234"/>
              <a:ext cx="391993" cy="1377570"/>
            </a:xfrm>
            <a:prstGeom prst="rect">
              <a:avLst/>
            </a:prstGeom>
            <a:grpFill/>
            <a:ln>
              <a:solidFill>
                <a:schemeClr val="tx1"/>
              </a:solidFill>
            </a:ln>
          </p:spPr>
          <p:style>
            <a:lnRef idx="2">
              <a:schemeClr val="accent1"/>
            </a:lnRef>
            <a:fillRef idx="1">
              <a:schemeClr val="lt1"/>
            </a:fillRef>
            <a:effectRef idx="0">
              <a:schemeClr val="accent1"/>
            </a:effectRef>
            <a:fontRef idx="minor">
              <a:schemeClr val="dk1"/>
            </a:fontRef>
          </p:style>
          <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r>
                <a:rPr lang="en-US" sz="700" b="1" kern="1200" dirty="0" smtClean="0">
                  <a:solidFill>
                    <a:schemeClr val="tx1"/>
                  </a:solidFill>
                </a:rPr>
                <a:t>Energy – Electricity </a:t>
              </a:r>
            </a:p>
          </p:txBody>
        </p:sp>
      </p:grpSp>
      <p:grpSp>
        <p:nvGrpSpPr>
          <p:cNvPr id="8" name="Group 62"/>
          <p:cNvGrpSpPr/>
          <p:nvPr/>
        </p:nvGrpSpPr>
        <p:grpSpPr>
          <a:xfrm>
            <a:off x="1551357" y="6067425"/>
            <a:ext cx="858359" cy="522048"/>
            <a:chOff x="2256800" y="1646039"/>
            <a:chExt cx="416383" cy="1401960"/>
          </a:xfrm>
          <a:solidFill>
            <a:srgbClr val="99CCFF"/>
          </a:solidFill>
          <a:scene3d>
            <a:camera prst="orthographicFront"/>
            <a:lightRig rig="flat" dir="t"/>
          </a:scene3d>
        </p:grpSpPr>
        <p:sp>
          <p:nvSpPr>
            <p:cNvPr id="64" name="Rounded Rectangle 63"/>
            <p:cNvSpPr/>
            <p:nvPr/>
          </p:nvSpPr>
          <p:spPr>
            <a:xfrm>
              <a:off x="2256800" y="1646039"/>
              <a:ext cx="416383" cy="1401960"/>
            </a:xfrm>
            <a:prstGeom prst="roundRect">
              <a:avLst>
                <a:gd name="adj" fmla="val 10000"/>
              </a:avLst>
            </a:prstGeom>
            <a:grpFill/>
            <a:ln>
              <a:solidFill>
                <a:schemeClr val="tx1"/>
              </a:solidFill>
            </a:ln>
          </p:spPr>
          <p:style>
            <a:lnRef idx="2">
              <a:schemeClr val="accent1"/>
            </a:lnRef>
            <a:fillRef idx="1">
              <a:schemeClr val="lt1"/>
            </a:fillRef>
            <a:effectRef idx="0">
              <a:schemeClr val="accent1"/>
            </a:effectRef>
            <a:fontRef idx="minor">
              <a:schemeClr val="dk1"/>
            </a:fontRef>
          </p:style>
        </p:sp>
        <p:sp>
          <p:nvSpPr>
            <p:cNvPr id="65" name="Rounded Rectangle 14"/>
            <p:cNvSpPr/>
            <p:nvPr/>
          </p:nvSpPr>
          <p:spPr>
            <a:xfrm>
              <a:off x="2268995" y="1658234"/>
              <a:ext cx="391993" cy="1377570"/>
            </a:xfrm>
            <a:prstGeom prst="rect">
              <a:avLst/>
            </a:prstGeom>
            <a:grpFill/>
            <a:ln>
              <a:solidFill>
                <a:schemeClr val="tx1"/>
              </a:solidFill>
            </a:ln>
          </p:spPr>
          <p:style>
            <a:lnRef idx="2">
              <a:schemeClr val="accent1"/>
            </a:lnRef>
            <a:fillRef idx="1">
              <a:schemeClr val="lt1"/>
            </a:fillRef>
            <a:effectRef idx="0">
              <a:schemeClr val="accent1"/>
            </a:effectRef>
            <a:fontRef idx="minor">
              <a:schemeClr val="dk1"/>
            </a:fontRef>
          </p:style>
          <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r>
                <a:rPr lang="en-US" sz="700" b="1" kern="1200" dirty="0" smtClean="0">
                  <a:solidFill>
                    <a:schemeClr val="tx1"/>
                  </a:solidFill>
                </a:rPr>
                <a:t>Transportation – </a:t>
              </a:r>
            </a:p>
            <a:p>
              <a:pPr lvl="0" algn="ctr" defTabSz="222250">
                <a:lnSpc>
                  <a:spcPct val="90000"/>
                </a:lnSpc>
                <a:spcBef>
                  <a:spcPct val="0"/>
                </a:spcBef>
                <a:spcAft>
                  <a:spcPct val="35000"/>
                </a:spcAft>
              </a:pPr>
              <a:r>
                <a:rPr lang="en-US" sz="700" b="1" dirty="0" smtClean="0">
                  <a:solidFill>
                    <a:schemeClr val="tx1"/>
                  </a:solidFill>
                </a:rPr>
                <a:t>Aviation</a:t>
              </a:r>
              <a:endParaRPr lang="en-US" sz="700" b="1" kern="1200" dirty="0" smtClean="0">
                <a:solidFill>
                  <a:schemeClr val="tx1"/>
                </a:solidFill>
              </a:endParaRPr>
            </a:p>
          </p:txBody>
        </p:sp>
      </p:grpSp>
      <p:grpSp>
        <p:nvGrpSpPr>
          <p:cNvPr id="9" name="Group 65"/>
          <p:cNvGrpSpPr/>
          <p:nvPr/>
        </p:nvGrpSpPr>
        <p:grpSpPr>
          <a:xfrm>
            <a:off x="2846757" y="4695825"/>
            <a:ext cx="858359" cy="522048"/>
            <a:chOff x="2708160" y="1646039"/>
            <a:chExt cx="416383" cy="1401960"/>
          </a:xfrm>
          <a:solidFill>
            <a:srgbClr val="99CCFF"/>
          </a:solidFill>
          <a:scene3d>
            <a:camera prst="orthographicFront"/>
            <a:lightRig rig="flat" dir="t"/>
          </a:scene3d>
        </p:grpSpPr>
        <p:sp>
          <p:nvSpPr>
            <p:cNvPr id="69" name="Rounded Rectangle 68"/>
            <p:cNvSpPr/>
            <p:nvPr/>
          </p:nvSpPr>
          <p:spPr>
            <a:xfrm>
              <a:off x="2708160" y="1646039"/>
              <a:ext cx="416383" cy="1401960"/>
            </a:xfrm>
            <a:prstGeom prst="roundRect">
              <a:avLst>
                <a:gd name="adj" fmla="val 10000"/>
              </a:avLst>
            </a:prstGeom>
            <a:grpFill/>
            <a:ln>
              <a:solidFill>
                <a:schemeClr val="tx1"/>
              </a:solidFill>
            </a:ln>
          </p:spPr>
          <p:style>
            <a:lnRef idx="2">
              <a:schemeClr val="accent1"/>
            </a:lnRef>
            <a:fillRef idx="1">
              <a:schemeClr val="lt1"/>
            </a:fillRef>
            <a:effectRef idx="0">
              <a:schemeClr val="accent1"/>
            </a:effectRef>
            <a:fontRef idx="minor">
              <a:schemeClr val="dk1"/>
            </a:fontRef>
          </p:style>
        </p:sp>
        <p:sp>
          <p:nvSpPr>
            <p:cNvPr id="70" name="Rounded Rectangle 16"/>
            <p:cNvSpPr/>
            <p:nvPr/>
          </p:nvSpPr>
          <p:spPr>
            <a:xfrm>
              <a:off x="2720355" y="1658234"/>
              <a:ext cx="391993" cy="1377570"/>
            </a:xfrm>
            <a:prstGeom prst="rect">
              <a:avLst/>
            </a:prstGeom>
            <a:grpFill/>
            <a:ln>
              <a:solidFill>
                <a:schemeClr val="tx1"/>
              </a:solidFill>
            </a:ln>
          </p:spPr>
          <p:style>
            <a:lnRef idx="2">
              <a:schemeClr val="accent1"/>
            </a:lnRef>
            <a:fillRef idx="1">
              <a:schemeClr val="lt1"/>
            </a:fillRef>
            <a:effectRef idx="0">
              <a:schemeClr val="accent1"/>
            </a:effectRef>
            <a:fontRef idx="minor">
              <a:schemeClr val="dk1"/>
            </a:fontRef>
          </p:style>
          <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r>
                <a:rPr lang="en-US" sz="700" b="1" kern="1200" dirty="0" smtClean="0">
                  <a:solidFill>
                    <a:schemeClr val="tx1"/>
                  </a:solidFill>
                </a:rPr>
                <a:t>Commercial Facilities</a:t>
              </a:r>
            </a:p>
          </p:txBody>
        </p:sp>
      </p:grpSp>
      <p:grpSp>
        <p:nvGrpSpPr>
          <p:cNvPr id="10" name="Group 70"/>
          <p:cNvGrpSpPr/>
          <p:nvPr/>
        </p:nvGrpSpPr>
        <p:grpSpPr>
          <a:xfrm>
            <a:off x="2846757" y="5381625"/>
            <a:ext cx="858359" cy="522048"/>
            <a:chOff x="3159521" y="1646039"/>
            <a:chExt cx="416383" cy="1401960"/>
          </a:xfrm>
          <a:solidFill>
            <a:srgbClr val="99CCFF"/>
          </a:solidFill>
          <a:scene3d>
            <a:camera prst="orthographicFront"/>
            <a:lightRig rig="flat" dir="t"/>
          </a:scene3d>
        </p:grpSpPr>
        <p:sp>
          <p:nvSpPr>
            <p:cNvPr id="72" name="Rounded Rectangle 71"/>
            <p:cNvSpPr/>
            <p:nvPr/>
          </p:nvSpPr>
          <p:spPr>
            <a:xfrm>
              <a:off x="3159521" y="1646039"/>
              <a:ext cx="416383" cy="1401960"/>
            </a:xfrm>
            <a:prstGeom prst="roundRect">
              <a:avLst>
                <a:gd name="adj" fmla="val 10000"/>
              </a:avLst>
            </a:prstGeom>
            <a:grpFill/>
            <a:ln>
              <a:solidFill>
                <a:schemeClr val="tx1"/>
              </a:solidFill>
            </a:ln>
          </p:spPr>
          <p:style>
            <a:lnRef idx="2">
              <a:schemeClr val="accent1"/>
            </a:lnRef>
            <a:fillRef idx="1">
              <a:schemeClr val="lt1"/>
            </a:fillRef>
            <a:effectRef idx="0">
              <a:schemeClr val="accent1"/>
            </a:effectRef>
            <a:fontRef idx="minor">
              <a:schemeClr val="dk1"/>
            </a:fontRef>
          </p:style>
        </p:sp>
        <p:sp>
          <p:nvSpPr>
            <p:cNvPr id="73" name="Rounded Rectangle 18"/>
            <p:cNvSpPr/>
            <p:nvPr/>
          </p:nvSpPr>
          <p:spPr>
            <a:xfrm>
              <a:off x="3171716" y="1658234"/>
              <a:ext cx="391993" cy="1377570"/>
            </a:xfrm>
            <a:prstGeom prst="rect">
              <a:avLst/>
            </a:prstGeom>
            <a:grpFill/>
            <a:ln>
              <a:solidFill>
                <a:schemeClr val="tx1"/>
              </a:solidFill>
            </a:ln>
          </p:spPr>
          <p:style>
            <a:lnRef idx="2">
              <a:schemeClr val="accent1"/>
            </a:lnRef>
            <a:fillRef idx="1">
              <a:schemeClr val="lt1"/>
            </a:fillRef>
            <a:effectRef idx="0">
              <a:schemeClr val="accent1"/>
            </a:effectRef>
            <a:fontRef idx="minor">
              <a:schemeClr val="dk1"/>
            </a:fontRef>
          </p:style>
          <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r>
                <a:rPr lang="en-US" sz="700" b="1" kern="1200" dirty="0" smtClean="0">
                  <a:solidFill>
                    <a:schemeClr val="tx1"/>
                  </a:solidFill>
                </a:rPr>
                <a:t>Energy – Oil and Natural Gas</a:t>
              </a:r>
            </a:p>
          </p:txBody>
        </p:sp>
      </p:grpSp>
      <p:grpSp>
        <p:nvGrpSpPr>
          <p:cNvPr id="11" name="Group 73"/>
          <p:cNvGrpSpPr/>
          <p:nvPr/>
        </p:nvGrpSpPr>
        <p:grpSpPr>
          <a:xfrm>
            <a:off x="2846757" y="6067425"/>
            <a:ext cx="858359" cy="522048"/>
            <a:chOff x="3610881" y="1646039"/>
            <a:chExt cx="416383" cy="1401960"/>
          </a:xfrm>
          <a:solidFill>
            <a:srgbClr val="99CCFF"/>
          </a:solidFill>
          <a:scene3d>
            <a:camera prst="orthographicFront"/>
            <a:lightRig rig="flat" dir="t"/>
          </a:scene3d>
        </p:grpSpPr>
        <p:sp>
          <p:nvSpPr>
            <p:cNvPr id="75" name="Rounded Rectangle 74"/>
            <p:cNvSpPr/>
            <p:nvPr/>
          </p:nvSpPr>
          <p:spPr>
            <a:xfrm>
              <a:off x="3610881" y="1646039"/>
              <a:ext cx="416383" cy="1401960"/>
            </a:xfrm>
            <a:prstGeom prst="roundRect">
              <a:avLst>
                <a:gd name="adj" fmla="val 10000"/>
              </a:avLst>
            </a:prstGeom>
            <a:grpFill/>
            <a:ln>
              <a:solidFill>
                <a:schemeClr val="tx1"/>
              </a:solidFill>
            </a:ln>
          </p:spPr>
          <p:style>
            <a:lnRef idx="2">
              <a:schemeClr val="accent1"/>
            </a:lnRef>
            <a:fillRef idx="1">
              <a:schemeClr val="lt1"/>
            </a:fillRef>
            <a:effectRef idx="0">
              <a:schemeClr val="accent1"/>
            </a:effectRef>
            <a:fontRef idx="minor">
              <a:schemeClr val="dk1"/>
            </a:fontRef>
          </p:style>
        </p:sp>
        <p:sp>
          <p:nvSpPr>
            <p:cNvPr id="76" name="Rounded Rectangle 20"/>
            <p:cNvSpPr/>
            <p:nvPr/>
          </p:nvSpPr>
          <p:spPr>
            <a:xfrm>
              <a:off x="3623076" y="1658234"/>
              <a:ext cx="391993" cy="1377570"/>
            </a:xfrm>
            <a:prstGeom prst="rect">
              <a:avLst/>
            </a:prstGeom>
            <a:grpFill/>
            <a:ln>
              <a:solidFill>
                <a:schemeClr val="tx1"/>
              </a:solidFill>
            </a:ln>
          </p:spPr>
          <p:style>
            <a:lnRef idx="2">
              <a:schemeClr val="accent1"/>
            </a:lnRef>
            <a:fillRef idx="1">
              <a:schemeClr val="lt1"/>
            </a:fillRef>
            <a:effectRef idx="0">
              <a:schemeClr val="accent1"/>
            </a:effectRef>
            <a:fontRef idx="minor">
              <a:schemeClr val="dk1"/>
            </a:fontRef>
          </p:style>
          <p:txBody>
            <a:bodyPr spcFirstLastPara="0" vert="horz" wrap="square" lIns="19050" tIns="19050" rIns="19050" bIns="19050" numCol="1" spcCol="1270" anchor="ctr" anchorCtr="0">
              <a:noAutofit/>
            </a:bodyPr>
            <a:lstStyle/>
            <a:p>
              <a:pPr lvl="0" algn="ctr" defTabSz="222250">
                <a:lnSpc>
                  <a:spcPct val="90000"/>
                </a:lnSpc>
                <a:spcAft>
                  <a:spcPct val="35000"/>
                </a:spcAft>
              </a:pPr>
              <a:r>
                <a:rPr lang="en-US" sz="700" b="1" dirty="0" smtClean="0">
                  <a:solidFill>
                    <a:schemeClr val="tx1"/>
                  </a:solidFill>
                </a:rPr>
                <a:t>Transportation – </a:t>
              </a:r>
            </a:p>
            <a:p>
              <a:pPr lvl="0" algn="ctr" defTabSz="222250">
                <a:lnSpc>
                  <a:spcPct val="90000"/>
                </a:lnSpc>
                <a:spcAft>
                  <a:spcPct val="35000"/>
                </a:spcAft>
              </a:pPr>
              <a:r>
                <a:rPr lang="en-US" sz="700" b="1" dirty="0" smtClean="0">
                  <a:solidFill>
                    <a:schemeClr val="tx1"/>
                  </a:solidFill>
                </a:rPr>
                <a:t>Highway Motor Carrier</a:t>
              </a:r>
            </a:p>
          </p:txBody>
        </p:sp>
      </p:grpSp>
      <p:grpSp>
        <p:nvGrpSpPr>
          <p:cNvPr id="12" name="Group 76"/>
          <p:cNvGrpSpPr/>
          <p:nvPr/>
        </p:nvGrpSpPr>
        <p:grpSpPr>
          <a:xfrm>
            <a:off x="4142157" y="4695825"/>
            <a:ext cx="858359" cy="522048"/>
            <a:chOff x="4062241" y="1646039"/>
            <a:chExt cx="416383" cy="1401960"/>
          </a:xfrm>
          <a:solidFill>
            <a:srgbClr val="99CCFF"/>
          </a:solidFill>
          <a:scene3d>
            <a:camera prst="orthographicFront"/>
            <a:lightRig rig="flat" dir="t"/>
          </a:scene3d>
        </p:grpSpPr>
        <p:sp>
          <p:nvSpPr>
            <p:cNvPr id="78" name="Rounded Rectangle 77"/>
            <p:cNvSpPr/>
            <p:nvPr/>
          </p:nvSpPr>
          <p:spPr>
            <a:xfrm>
              <a:off x="4062241" y="1646039"/>
              <a:ext cx="416383" cy="1401960"/>
            </a:xfrm>
            <a:prstGeom prst="roundRect">
              <a:avLst>
                <a:gd name="adj" fmla="val 10000"/>
              </a:avLst>
            </a:prstGeom>
            <a:grpFill/>
            <a:ln>
              <a:solidFill>
                <a:schemeClr val="tx1"/>
              </a:solidFill>
            </a:ln>
          </p:spPr>
          <p:style>
            <a:lnRef idx="2">
              <a:schemeClr val="accent1"/>
            </a:lnRef>
            <a:fillRef idx="1">
              <a:schemeClr val="lt1"/>
            </a:fillRef>
            <a:effectRef idx="0">
              <a:schemeClr val="accent1"/>
            </a:effectRef>
            <a:fontRef idx="minor">
              <a:schemeClr val="dk1"/>
            </a:fontRef>
          </p:style>
        </p:sp>
        <p:sp>
          <p:nvSpPr>
            <p:cNvPr id="80" name="Rounded Rectangle 22"/>
            <p:cNvSpPr/>
            <p:nvPr/>
          </p:nvSpPr>
          <p:spPr>
            <a:xfrm>
              <a:off x="4074436" y="1658234"/>
              <a:ext cx="391993" cy="1377570"/>
            </a:xfrm>
            <a:prstGeom prst="rect">
              <a:avLst/>
            </a:prstGeom>
            <a:grpFill/>
            <a:ln>
              <a:solidFill>
                <a:schemeClr val="tx1"/>
              </a:solidFill>
            </a:ln>
          </p:spPr>
          <p:style>
            <a:lnRef idx="2">
              <a:schemeClr val="accent1"/>
            </a:lnRef>
            <a:fillRef idx="1">
              <a:schemeClr val="lt1"/>
            </a:fillRef>
            <a:effectRef idx="0">
              <a:schemeClr val="accent1"/>
            </a:effectRef>
            <a:fontRef idx="minor">
              <a:schemeClr val="dk1"/>
            </a:fontRef>
          </p:style>
          <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r>
                <a:rPr lang="en-US" sz="700" b="1" kern="1200" dirty="0" smtClean="0">
                  <a:solidFill>
                    <a:schemeClr val="tx1"/>
                  </a:solidFill>
                </a:rPr>
                <a:t>Communications</a:t>
              </a:r>
            </a:p>
          </p:txBody>
        </p:sp>
      </p:grpSp>
      <p:grpSp>
        <p:nvGrpSpPr>
          <p:cNvPr id="13" name="Group 80"/>
          <p:cNvGrpSpPr/>
          <p:nvPr/>
        </p:nvGrpSpPr>
        <p:grpSpPr>
          <a:xfrm>
            <a:off x="4142157" y="5381625"/>
            <a:ext cx="858359" cy="522048"/>
            <a:chOff x="4513601" y="1646039"/>
            <a:chExt cx="416383" cy="1401960"/>
          </a:xfrm>
          <a:solidFill>
            <a:srgbClr val="99CCFF"/>
          </a:solidFill>
          <a:scene3d>
            <a:camera prst="orthographicFront"/>
            <a:lightRig rig="flat" dir="t"/>
          </a:scene3d>
        </p:grpSpPr>
        <p:sp>
          <p:nvSpPr>
            <p:cNvPr id="82" name="Rounded Rectangle 81"/>
            <p:cNvSpPr/>
            <p:nvPr/>
          </p:nvSpPr>
          <p:spPr>
            <a:xfrm>
              <a:off x="4513601" y="1646039"/>
              <a:ext cx="416383" cy="1401960"/>
            </a:xfrm>
            <a:prstGeom prst="roundRect">
              <a:avLst>
                <a:gd name="adj" fmla="val 10000"/>
              </a:avLst>
            </a:prstGeom>
            <a:grpFill/>
            <a:ln>
              <a:solidFill>
                <a:schemeClr val="tx1"/>
              </a:solidFill>
            </a:ln>
          </p:spPr>
          <p:style>
            <a:lnRef idx="2">
              <a:schemeClr val="accent1"/>
            </a:lnRef>
            <a:fillRef idx="1">
              <a:schemeClr val="lt1"/>
            </a:fillRef>
            <a:effectRef idx="0">
              <a:schemeClr val="accent1"/>
            </a:effectRef>
            <a:fontRef idx="minor">
              <a:schemeClr val="dk1"/>
            </a:fontRef>
          </p:style>
        </p:sp>
        <p:sp>
          <p:nvSpPr>
            <p:cNvPr id="83" name="Rounded Rectangle 24"/>
            <p:cNvSpPr/>
            <p:nvPr/>
          </p:nvSpPr>
          <p:spPr>
            <a:xfrm>
              <a:off x="4525796" y="1658234"/>
              <a:ext cx="391993" cy="1377570"/>
            </a:xfrm>
            <a:prstGeom prst="rect">
              <a:avLst/>
            </a:prstGeom>
            <a:grpFill/>
            <a:ln>
              <a:solidFill>
                <a:schemeClr val="tx1"/>
              </a:solidFill>
            </a:ln>
          </p:spPr>
          <p:style>
            <a:lnRef idx="2">
              <a:schemeClr val="accent1"/>
            </a:lnRef>
            <a:fillRef idx="1">
              <a:schemeClr val="lt1"/>
            </a:fillRef>
            <a:effectRef idx="0">
              <a:schemeClr val="accent1"/>
            </a:effectRef>
            <a:fontRef idx="minor">
              <a:schemeClr val="dk1"/>
            </a:fontRef>
          </p:style>
          <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r>
                <a:rPr lang="en-US" sz="700" b="1" kern="1200" dirty="0" smtClean="0">
                  <a:solidFill>
                    <a:schemeClr val="tx1"/>
                  </a:solidFill>
                </a:rPr>
                <a:t>Food and Agriculture</a:t>
              </a:r>
            </a:p>
          </p:txBody>
        </p:sp>
      </p:grpSp>
      <p:grpSp>
        <p:nvGrpSpPr>
          <p:cNvPr id="14" name="Group 83"/>
          <p:cNvGrpSpPr/>
          <p:nvPr/>
        </p:nvGrpSpPr>
        <p:grpSpPr>
          <a:xfrm>
            <a:off x="4142157" y="6067425"/>
            <a:ext cx="858359" cy="522048"/>
            <a:chOff x="4964961" y="1646039"/>
            <a:chExt cx="416383" cy="1401960"/>
          </a:xfrm>
          <a:solidFill>
            <a:srgbClr val="99CCFF"/>
          </a:solidFill>
          <a:scene3d>
            <a:camera prst="orthographicFront"/>
            <a:lightRig rig="flat" dir="t"/>
          </a:scene3d>
        </p:grpSpPr>
        <p:sp>
          <p:nvSpPr>
            <p:cNvPr id="85" name="Rounded Rectangle 84"/>
            <p:cNvSpPr/>
            <p:nvPr/>
          </p:nvSpPr>
          <p:spPr>
            <a:xfrm>
              <a:off x="4964961" y="1646039"/>
              <a:ext cx="416383" cy="1401960"/>
            </a:xfrm>
            <a:prstGeom prst="roundRect">
              <a:avLst>
                <a:gd name="adj" fmla="val 10000"/>
              </a:avLst>
            </a:prstGeom>
            <a:grpFill/>
            <a:ln>
              <a:solidFill>
                <a:schemeClr val="tx1"/>
              </a:solidFill>
            </a:ln>
          </p:spPr>
          <p:style>
            <a:lnRef idx="2">
              <a:schemeClr val="accent1"/>
            </a:lnRef>
            <a:fillRef idx="1">
              <a:schemeClr val="lt1"/>
            </a:fillRef>
            <a:effectRef idx="0">
              <a:schemeClr val="accent1"/>
            </a:effectRef>
            <a:fontRef idx="minor">
              <a:schemeClr val="dk1"/>
            </a:fontRef>
          </p:style>
        </p:sp>
        <p:sp>
          <p:nvSpPr>
            <p:cNvPr id="86" name="Rounded Rectangle 26"/>
            <p:cNvSpPr/>
            <p:nvPr/>
          </p:nvSpPr>
          <p:spPr>
            <a:xfrm>
              <a:off x="4977156" y="1658234"/>
              <a:ext cx="391993" cy="1377570"/>
            </a:xfrm>
            <a:prstGeom prst="rect">
              <a:avLst/>
            </a:prstGeom>
            <a:grpFill/>
            <a:ln>
              <a:solidFill>
                <a:schemeClr val="tx1"/>
              </a:solidFill>
            </a:ln>
          </p:spPr>
          <p:style>
            <a:lnRef idx="2">
              <a:schemeClr val="accent1"/>
            </a:lnRef>
            <a:fillRef idx="1">
              <a:schemeClr val="lt1"/>
            </a:fillRef>
            <a:effectRef idx="0">
              <a:schemeClr val="accent1"/>
            </a:effectRef>
            <a:fontRef idx="minor">
              <a:schemeClr val="dk1"/>
            </a:fontRef>
          </p:style>
          <p:txBody>
            <a:bodyPr spcFirstLastPara="0" vert="horz" wrap="square" lIns="19050" tIns="19050" rIns="19050" bIns="19050" numCol="1" spcCol="1270" anchor="ctr" anchorCtr="0">
              <a:noAutofit/>
            </a:bodyPr>
            <a:lstStyle/>
            <a:p>
              <a:pPr lvl="0" algn="ctr" defTabSz="222250">
                <a:lnSpc>
                  <a:spcPct val="90000"/>
                </a:lnSpc>
                <a:spcAft>
                  <a:spcPct val="35000"/>
                </a:spcAft>
              </a:pPr>
              <a:r>
                <a:rPr lang="en-US" sz="700" b="1" dirty="0" smtClean="0">
                  <a:solidFill>
                    <a:schemeClr val="tx1"/>
                  </a:solidFill>
                </a:rPr>
                <a:t>Transportation – </a:t>
              </a:r>
            </a:p>
            <a:p>
              <a:pPr lvl="0" algn="ctr" defTabSz="222250">
                <a:lnSpc>
                  <a:spcPct val="90000"/>
                </a:lnSpc>
                <a:spcAft>
                  <a:spcPct val="35000"/>
                </a:spcAft>
              </a:pPr>
              <a:r>
                <a:rPr lang="en-US" sz="700" b="1" dirty="0" smtClean="0">
                  <a:solidFill>
                    <a:schemeClr val="tx1"/>
                  </a:solidFill>
                </a:rPr>
                <a:t>Pipelines</a:t>
              </a:r>
            </a:p>
          </p:txBody>
        </p:sp>
      </p:grpSp>
      <p:grpSp>
        <p:nvGrpSpPr>
          <p:cNvPr id="15" name="Group 87"/>
          <p:cNvGrpSpPr/>
          <p:nvPr/>
        </p:nvGrpSpPr>
        <p:grpSpPr>
          <a:xfrm>
            <a:off x="5437557" y="4695825"/>
            <a:ext cx="858359" cy="522048"/>
            <a:chOff x="5416321" y="1646039"/>
            <a:chExt cx="416383" cy="1401960"/>
          </a:xfrm>
          <a:solidFill>
            <a:srgbClr val="99CCFF"/>
          </a:solidFill>
          <a:scene3d>
            <a:camera prst="orthographicFront"/>
            <a:lightRig rig="flat" dir="t"/>
          </a:scene3d>
        </p:grpSpPr>
        <p:sp>
          <p:nvSpPr>
            <p:cNvPr id="89" name="Rounded Rectangle 88"/>
            <p:cNvSpPr/>
            <p:nvPr/>
          </p:nvSpPr>
          <p:spPr>
            <a:xfrm>
              <a:off x="5416321" y="1646039"/>
              <a:ext cx="416383" cy="1401960"/>
            </a:xfrm>
            <a:prstGeom prst="roundRect">
              <a:avLst>
                <a:gd name="adj" fmla="val 10000"/>
              </a:avLst>
            </a:prstGeom>
            <a:grpFill/>
            <a:ln>
              <a:solidFill>
                <a:schemeClr val="tx1"/>
              </a:solidFill>
            </a:ln>
          </p:spPr>
          <p:style>
            <a:lnRef idx="2">
              <a:schemeClr val="accent1"/>
            </a:lnRef>
            <a:fillRef idx="1">
              <a:schemeClr val="lt1"/>
            </a:fillRef>
            <a:effectRef idx="0">
              <a:schemeClr val="accent1"/>
            </a:effectRef>
            <a:fontRef idx="minor">
              <a:schemeClr val="dk1"/>
            </a:fontRef>
          </p:style>
        </p:sp>
        <p:sp>
          <p:nvSpPr>
            <p:cNvPr id="90" name="Rounded Rectangle 28"/>
            <p:cNvSpPr/>
            <p:nvPr/>
          </p:nvSpPr>
          <p:spPr>
            <a:xfrm>
              <a:off x="5428516" y="1658234"/>
              <a:ext cx="391993" cy="1377570"/>
            </a:xfrm>
            <a:prstGeom prst="rect">
              <a:avLst/>
            </a:prstGeom>
            <a:grpFill/>
            <a:ln>
              <a:solidFill>
                <a:schemeClr val="tx1"/>
              </a:solidFill>
            </a:ln>
          </p:spPr>
          <p:style>
            <a:lnRef idx="2">
              <a:schemeClr val="accent1"/>
            </a:lnRef>
            <a:fillRef idx="1">
              <a:schemeClr val="lt1"/>
            </a:fillRef>
            <a:effectRef idx="0">
              <a:schemeClr val="accent1"/>
            </a:effectRef>
            <a:fontRef idx="minor">
              <a:schemeClr val="dk1"/>
            </a:fontRef>
          </p:style>
          <p:txBody>
            <a:bodyPr spcFirstLastPara="0" vert="horz" wrap="square" lIns="19050" tIns="19050" rIns="19050" bIns="19050" numCol="1" spcCol="1270" anchor="ctr" anchorCtr="0">
              <a:noAutofit/>
            </a:bodyPr>
            <a:lstStyle/>
            <a:p>
              <a:pPr lvl="0" algn="ctr" defTabSz="222250">
                <a:lnSpc>
                  <a:spcPct val="90000"/>
                </a:lnSpc>
                <a:spcAft>
                  <a:spcPct val="35000"/>
                </a:spcAft>
              </a:pPr>
              <a:r>
                <a:rPr lang="en-US" sz="700" b="1" dirty="0" smtClean="0">
                  <a:solidFill>
                    <a:schemeClr val="tx1"/>
                  </a:solidFill>
                </a:rPr>
                <a:t>Critical </a:t>
              </a:r>
            </a:p>
            <a:p>
              <a:pPr lvl="0" algn="ctr" defTabSz="222250">
                <a:lnSpc>
                  <a:spcPct val="90000"/>
                </a:lnSpc>
                <a:spcAft>
                  <a:spcPct val="35000"/>
                </a:spcAft>
              </a:pPr>
              <a:r>
                <a:rPr lang="en-US" sz="700" b="1" dirty="0" smtClean="0">
                  <a:solidFill>
                    <a:schemeClr val="tx1"/>
                  </a:solidFill>
                </a:rPr>
                <a:t>Manufacturing</a:t>
              </a:r>
            </a:p>
          </p:txBody>
        </p:sp>
      </p:grpSp>
      <p:grpSp>
        <p:nvGrpSpPr>
          <p:cNvPr id="16" name="Group 101"/>
          <p:cNvGrpSpPr/>
          <p:nvPr/>
        </p:nvGrpSpPr>
        <p:grpSpPr>
          <a:xfrm>
            <a:off x="5437557" y="5381625"/>
            <a:ext cx="858359" cy="522048"/>
            <a:chOff x="5867681" y="1646039"/>
            <a:chExt cx="416383" cy="1401960"/>
          </a:xfrm>
          <a:solidFill>
            <a:srgbClr val="99CCFF"/>
          </a:solidFill>
          <a:scene3d>
            <a:camera prst="orthographicFront"/>
            <a:lightRig rig="flat" dir="t"/>
          </a:scene3d>
        </p:grpSpPr>
        <p:sp>
          <p:nvSpPr>
            <p:cNvPr id="104" name="Rounded Rectangle 103"/>
            <p:cNvSpPr/>
            <p:nvPr/>
          </p:nvSpPr>
          <p:spPr>
            <a:xfrm>
              <a:off x="5867681" y="1646039"/>
              <a:ext cx="416383" cy="1401960"/>
            </a:xfrm>
            <a:prstGeom prst="roundRect">
              <a:avLst>
                <a:gd name="adj" fmla="val 10000"/>
              </a:avLst>
            </a:prstGeom>
            <a:grpFill/>
            <a:ln>
              <a:solidFill>
                <a:schemeClr val="tx1"/>
              </a:solidFill>
            </a:ln>
          </p:spPr>
          <p:style>
            <a:lnRef idx="2">
              <a:schemeClr val="accent1"/>
            </a:lnRef>
            <a:fillRef idx="1">
              <a:schemeClr val="lt1"/>
            </a:fillRef>
            <a:effectRef idx="0">
              <a:schemeClr val="accent1"/>
            </a:effectRef>
            <a:fontRef idx="minor">
              <a:schemeClr val="dk1"/>
            </a:fontRef>
          </p:style>
        </p:sp>
        <p:sp>
          <p:nvSpPr>
            <p:cNvPr id="112" name="Rounded Rectangle 30"/>
            <p:cNvSpPr/>
            <p:nvPr/>
          </p:nvSpPr>
          <p:spPr>
            <a:xfrm>
              <a:off x="5879876" y="1658234"/>
              <a:ext cx="391993" cy="1377570"/>
            </a:xfrm>
            <a:prstGeom prst="rect">
              <a:avLst/>
            </a:prstGeom>
            <a:grpFill/>
            <a:ln>
              <a:solidFill>
                <a:schemeClr val="tx1"/>
              </a:solidFill>
            </a:ln>
          </p:spPr>
          <p:style>
            <a:lnRef idx="2">
              <a:schemeClr val="accent1"/>
            </a:lnRef>
            <a:fillRef idx="1">
              <a:schemeClr val="lt1"/>
            </a:fillRef>
            <a:effectRef idx="0">
              <a:schemeClr val="accent1"/>
            </a:effectRef>
            <a:fontRef idx="minor">
              <a:schemeClr val="dk1"/>
            </a:fontRef>
          </p:style>
          <p:txBody>
            <a:bodyPr spcFirstLastPara="0" vert="horz" wrap="square" lIns="19050" tIns="19050" rIns="19050" bIns="19050" numCol="1" spcCol="1270" anchor="ctr" anchorCtr="0">
              <a:noAutofit/>
            </a:bodyPr>
            <a:lstStyle/>
            <a:p>
              <a:pPr lvl="0" algn="ctr" defTabSz="222250">
                <a:lnSpc>
                  <a:spcPct val="90000"/>
                </a:lnSpc>
                <a:spcAft>
                  <a:spcPct val="35000"/>
                </a:spcAft>
              </a:pPr>
              <a:r>
                <a:rPr lang="en-US" sz="700" b="1" dirty="0" smtClean="0">
                  <a:solidFill>
                    <a:schemeClr val="tx1"/>
                  </a:solidFill>
                </a:rPr>
                <a:t>Healthcare and Public Health</a:t>
              </a:r>
            </a:p>
          </p:txBody>
        </p:sp>
      </p:grpSp>
      <p:grpSp>
        <p:nvGrpSpPr>
          <p:cNvPr id="17" name="Group 112"/>
          <p:cNvGrpSpPr/>
          <p:nvPr/>
        </p:nvGrpSpPr>
        <p:grpSpPr>
          <a:xfrm>
            <a:off x="5437557" y="6067425"/>
            <a:ext cx="858359" cy="522048"/>
            <a:chOff x="6319042" y="1646039"/>
            <a:chExt cx="416383" cy="1401960"/>
          </a:xfrm>
          <a:solidFill>
            <a:srgbClr val="99CCFF"/>
          </a:solidFill>
          <a:scene3d>
            <a:camera prst="orthographicFront"/>
            <a:lightRig rig="flat" dir="t"/>
          </a:scene3d>
        </p:grpSpPr>
        <p:sp>
          <p:nvSpPr>
            <p:cNvPr id="114" name="Rounded Rectangle 113"/>
            <p:cNvSpPr/>
            <p:nvPr/>
          </p:nvSpPr>
          <p:spPr>
            <a:xfrm>
              <a:off x="6319042" y="1646039"/>
              <a:ext cx="416383" cy="1401960"/>
            </a:xfrm>
            <a:prstGeom prst="roundRect">
              <a:avLst>
                <a:gd name="adj" fmla="val 10000"/>
              </a:avLst>
            </a:prstGeom>
            <a:grpFill/>
            <a:ln>
              <a:solidFill>
                <a:schemeClr val="tx1"/>
              </a:solidFill>
            </a:ln>
          </p:spPr>
          <p:style>
            <a:lnRef idx="2">
              <a:schemeClr val="accent1"/>
            </a:lnRef>
            <a:fillRef idx="1">
              <a:schemeClr val="lt1"/>
            </a:fillRef>
            <a:effectRef idx="0">
              <a:schemeClr val="accent1"/>
            </a:effectRef>
            <a:fontRef idx="minor">
              <a:schemeClr val="dk1"/>
            </a:fontRef>
          </p:style>
        </p:sp>
        <p:sp>
          <p:nvSpPr>
            <p:cNvPr id="115" name="Rounded Rectangle 32"/>
            <p:cNvSpPr/>
            <p:nvPr/>
          </p:nvSpPr>
          <p:spPr>
            <a:xfrm>
              <a:off x="6331237" y="1658234"/>
              <a:ext cx="391993" cy="1377570"/>
            </a:xfrm>
            <a:prstGeom prst="rect">
              <a:avLst/>
            </a:prstGeom>
            <a:grpFill/>
            <a:ln>
              <a:solidFill>
                <a:schemeClr val="tx1"/>
              </a:solidFill>
            </a:ln>
          </p:spPr>
          <p:style>
            <a:lnRef idx="2">
              <a:schemeClr val="accent1"/>
            </a:lnRef>
            <a:fillRef idx="1">
              <a:schemeClr val="lt1"/>
            </a:fillRef>
            <a:effectRef idx="0">
              <a:schemeClr val="accent1"/>
            </a:effectRef>
            <a:fontRef idx="minor">
              <a:schemeClr val="dk1"/>
            </a:fontRef>
          </p:style>
          <p:txBody>
            <a:bodyPr spcFirstLastPara="0" vert="horz" wrap="square" lIns="19050" tIns="19050" rIns="19050" bIns="19050" numCol="1" spcCol="1270" anchor="ctr" anchorCtr="0">
              <a:noAutofit/>
            </a:bodyPr>
            <a:lstStyle/>
            <a:p>
              <a:pPr lvl="0" algn="ctr" defTabSz="222250">
                <a:lnSpc>
                  <a:spcPct val="90000"/>
                </a:lnSpc>
                <a:spcAft>
                  <a:spcPct val="35000"/>
                </a:spcAft>
              </a:pPr>
              <a:r>
                <a:rPr lang="en-US" sz="700" b="1" dirty="0" smtClean="0">
                  <a:solidFill>
                    <a:schemeClr val="tx1"/>
                  </a:solidFill>
                </a:rPr>
                <a:t>Transportation – </a:t>
              </a:r>
            </a:p>
            <a:p>
              <a:pPr lvl="0" algn="ctr" defTabSz="222250">
                <a:lnSpc>
                  <a:spcPct val="90000"/>
                </a:lnSpc>
                <a:spcAft>
                  <a:spcPct val="35000"/>
                </a:spcAft>
              </a:pPr>
              <a:r>
                <a:rPr lang="en-US" sz="700" b="1" dirty="0" smtClean="0">
                  <a:solidFill>
                    <a:schemeClr val="tx1"/>
                  </a:solidFill>
                </a:rPr>
                <a:t>Public Transit</a:t>
              </a:r>
            </a:p>
          </p:txBody>
        </p:sp>
      </p:grpSp>
      <p:grpSp>
        <p:nvGrpSpPr>
          <p:cNvPr id="18" name="Group 115"/>
          <p:cNvGrpSpPr/>
          <p:nvPr/>
        </p:nvGrpSpPr>
        <p:grpSpPr>
          <a:xfrm>
            <a:off x="6732957" y="4695825"/>
            <a:ext cx="858359" cy="522048"/>
            <a:chOff x="6770402" y="1646039"/>
            <a:chExt cx="416383" cy="1401960"/>
          </a:xfrm>
          <a:solidFill>
            <a:srgbClr val="99CCFF"/>
          </a:solidFill>
          <a:scene3d>
            <a:camera prst="orthographicFront"/>
            <a:lightRig rig="flat" dir="t"/>
          </a:scene3d>
        </p:grpSpPr>
        <p:sp>
          <p:nvSpPr>
            <p:cNvPr id="117" name="Rounded Rectangle 116"/>
            <p:cNvSpPr/>
            <p:nvPr/>
          </p:nvSpPr>
          <p:spPr>
            <a:xfrm>
              <a:off x="6770402" y="1646039"/>
              <a:ext cx="416383" cy="1401960"/>
            </a:xfrm>
            <a:prstGeom prst="roundRect">
              <a:avLst>
                <a:gd name="adj" fmla="val 10000"/>
              </a:avLst>
            </a:prstGeom>
            <a:grpFill/>
            <a:ln>
              <a:solidFill>
                <a:schemeClr val="tx1"/>
              </a:solidFill>
            </a:ln>
          </p:spPr>
          <p:style>
            <a:lnRef idx="2">
              <a:schemeClr val="accent1"/>
            </a:lnRef>
            <a:fillRef idx="1">
              <a:schemeClr val="lt1"/>
            </a:fillRef>
            <a:effectRef idx="0">
              <a:schemeClr val="accent1"/>
            </a:effectRef>
            <a:fontRef idx="minor">
              <a:schemeClr val="dk1"/>
            </a:fontRef>
          </p:style>
        </p:sp>
        <p:sp>
          <p:nvSpPr>
            <p:cNvPr id="118" name="Rounded Rectangle 34"/>
            <p:cNvSpPr/>
            <p:nvPr/>
          </p:nvSpPr>
          <p:spPr>
            <a:xfrm>
              <a:off x="6782597" y="1658234"/>
              <a:ext cx="391993" cy="1377570"/>
            </a:xfrm>
            <a:prstGeom prst="rect">
              <a:avLst/>
            </a:prstGeom>
            <a:grpFill/>
            <a:ln>
              <a:solidFill>
                <a:schemeClr val="tx1"/>
              </a:solidFill>
            </a:ln>
          </p:spPr>
          <p:style>
            <a:lnRef idx="2">
              <a:schemeClr val="accent1"/>
            </a:lnRef>
            <a:fillRef idx="1">
              <a:schemeClr val="lt1"/>
            </a:fillRef>
            <a:effectRef idx="0">
              <a:schemeClr val="accent1"/>
            </a:effectRef>
            <a:fontRef idx="minor">
              <a:schemeClr val="dk1"/>
            </a:fontRef>
          </p:style>
          <p:txBody>
            <a:bodyPr spcFirstLastPara="0" vert="horz" wrap="square" lIns="19050" tIns="19050" rIns="19050" bIns="19050" numCol="1" spcCol="1270" anchor="ctr" anchorCtr="0">
              <a:noAutofit/>
            </a:bodyPr>
            <a:lstStyle/>
            <a:p>
              <a:pPr lvl="0" algn="ctr" defTabSz="222250">
                <a:lnSpc>
                  <a:spcPct val="90000"/>
                </a:lnSpc>
                <a:spcAft>
                  <a:spcPct val="35000"/>
                </a:spcAft>
              </a:pPr>
              <a:r>
                <a:rPr lang="en-US" sz="700" b="1" dirty="0" smtClean="0">
                  <a:solidFill>
                    <a:schemeClr val="tx1"/>
                  </a:solidFill>
                </a:rPr>
                <a:t>Dams, Locks, and Levees</a:t>
              </a:r>
            </a:p>
          </p:txBody>
        </p:sp>
      </p:grpSp>
      <p:grpSp>
        <p:nvGrpSpPr>
          <p:cNvPr id="19" name="Group 118"/>
          <p:cNvGrpSpPr/>
          <p:nvPr/>
        </p:nvGrpSpPr>
        <p:grpSpPr>
          <a:xfrm>
            <a:off x="6732957" y="5381625"/>
            <a:ext cx="858359" cy="522048"/>
            <a:chOff x="7221762" y="1646039"/>
            <a:chExt cx="416383" cy="1401960"/>
          </a:xfrm>
          <a:solidFill>
            <a:srgbClr val="99CCFF"/>
          </a:solidFill>
          <a:scene3d>
            <a:camera prst="orthographicFront"/>
            <a:lightRig rig="flat" dir="t"/>
          </a:scene3d>
        </p:grpSpPr>
        <p:sp>
          <p:nvSpPr>
            <p:cNvPr id="120" name="Rounded Rectangle 119"/>
            <p:cNvSpPr/>
            <p:nvPr/>
          </p:nvSpPr>
          <p:spPr>
            <a:xfrm>
              <a:off x="7221762" y="1646039"/>
              <a:ext cx="416383" cy="1401960"/>
            </a:xfrm>
            <a:prstGeom prst="roundRect">
              <a:avLst>
                <a:gd name="adj" fmla="val 10000"/>
              </a:avLst>
            </a:prstGeom>
            <a:grpFill/>
            <a:ln>
              <a:solidFill>
                <a:schemeClr val="tx1"/>
              </a:solidFill>
            </a:ln>
          </p:spPr>
          <p:style>
            <a:lnRef idx="2">
              <a:schemeClr val="accent1"/>
            </a:lnRef>
            <a:fillRef idx="1">
              <a:schemeClr val="lt1"/>
            </a:fillRef>
            <a:effectRef idx="0">
              <a:schemeClr val="accent1"/>
            </a:effectRef>
            <a:fontRef idx="minor">
              <a:schemeClr val="dk1"/>
            </a:fontRef>
          </p:style>
        </p:sp>
        <p:sp>
          <p:nvSpPr>
            <p:cNvPr id="121" name="Rounded Rectangle 36"/>
            <p:cNvSpPr/>
            <p:nvPr/>
          </p:nvSpPr>
          <p:spPr>
            <a:xfrm>
              <a:off x="7233957" y="1658234"/>
              <a:ext cx="391993" cy="1377570"/>
            </a:xfrm>
            <a:prstGeom prst="rect">
              <a:avLst/>
            </a:prstGeom>
            <a:grpFill/>
            <a:ln>
              <a:solidFill>
                <a:schemeClr val="tx1"/>
              </a:solidFill>
            </a:ln>
          </p:spPr>
          <p:style>
            <a:lnRef idx="2">
              <a:schemeClr val="accent1"/>
            </a:lnRef>
            <a:fillRef idx="1">
              <a:schemeClr val="lt1"/>
            </a:fillRef>
            <a:effectRef idx="0">
              <a:schemeClr val="accent1"/>
            </a:effectRef>
            <a:fontRef idx="minor">
              <a:schemeClr val="dk1"/>
            </a:fontRef>
          </p:style>
          <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r>
                <a:rPr lang="en-US" sz="700" b="1" kern="1200" dirty="0" smtClean="0">
                  <a:solidFill>
                    <a:schemeClr val="tx1"/>
                  </a:solidFill>
                </a:rPr>
                <a:t>Information Technology</a:t>
              </a:r>
            </a:p>
          </p:txBody>
        </p:sp>
      </p:grpSp>
      <p:grpSp>
        <p:nvGrpSpPr>
          <p:cNvPr id="20" name="Group 121"/>
          <p:cNvGrpSpPr/>
          <p:nvPr/>
        </p:nvGrpSpPr>
        <p:grpSpPr>
          <a:xfrm>
            <a:off x="6732957" y="6067425"/>
            <a:ext cx="858359" cy="522048"/>
            <a:chOff x="7673122" y="1646039"/>
            <a:chExt cx="416383" cy="1401960"/>
          </a:xfrm>
          <a:solidFill>
            <a:srgbClr val="99CCFF"/>
          </a:solidFill>
          <a:scene3d>
            <a:camera prst="orthographicFront"/>
            <a:lightRig rig="flat" dir="t"/>
          </a:scene3d>
        </p:grpSpPr>
        <p:sp>
          <p:nvSpPr>
            <p:cNvPr id="123" name="Rounded Rectangle 122"/>
            <p:cNvSpPr/>
            <p:nvPr/>
          </p:nvSpPr>
          <p:spPr>
            <a:xfrm>
              <a:off x="7673122" y="1646039"/>
              <a:ext cx="416383" cy="1401960"/>
            </a:xfrm>
            <a:prstGeom prst="roundRect">
              <a:avLst>
                <a:gd name="adj" fmla="val 10000"/>
              </a:avLst>
            </a:prstGeom>
            <a:grpFill/>
            <a:ln>
              <a:solidFill>
                <a:schemeClr val="tx1"/>
              </a:solidFill>
            </a:ln>
          </p:spPr>
          <p:style>
            <a:lnRef idx="2">
              <a:schemeClr val="accent1"/>
            </a:lnRef>
            <a:fillRef idx="1">
              <a:schemeClr val="lt1"/>
            </a:fillRef>
            <a:effectRef idx="0">
              <a:schemeClr val="accent1"/>
            </a:effectRef>
            <a:fontRef idx="minor">
              <a:schemeClr val="dk1"/>
            </a:fontRef>
          </p:style>
        </p:sp>
        <p:sp>
          <p:nvSpPr>
            <p:cNvPr id="124" name="Rounded Rectangle 38"/>
            <p:cNvSpPr/>
            <p:nvPr/>
          </p:nvSpPr>
          <p:spPr>
            <a:xfrm>
              <a:off x="7685317" y="1658234"/>
              <a:ext cx="391993" cy="1377570"/>
            </a:xfrm>
            <a:prstGeom prst="rect">
              <a:avLst/>
            </a:prstGeom>
            <a:grpFill/>
            <a:ln>
              <a:solidFill>
                <a:schemeClr val="tx1"/>
              </a:solidFill>
            </a:ln>
          </p:spPr>
          <p:style>
            <a:lnRef idx="2">
              <a:schemeClr val="accent1"/>
            </a:lnRef>
            <a:fillRef idx="1">
              <a:schemeClr val="lt1"/>
            </a:fillRef>
            <a:effectRef idx="0">
              <a:schemeClr val="accent1"/>
            </a:effectRef>
            <a:fontRef idx="minor">
              <a:schemeClr val="dk1"/>
            </a:fontRef>
          </p:style>
          <p:txBody>
            <a:bodyPr spcFirstLastPara="0" vert="horz" wrap="square" lIns="19050" tIns="19050" rIns="19050" bIns="19050" numCol="1" spcCol="1270" anchor="ctr" anchorCtr="0">
              <a:noAutofit/>
            </a:bodyPr>
            <a:lstStyle/>
            <a:p>
              <a:pPr lvl="0" algn="ctr" defTabSz="222250">
                <a:lnSpc>
                  <a:spcPct val="90000"/>
                </a:lnSpc>
                <a:spcAft>
                  <a:spcPct val="35000"/>
                </a:spcAft>
              </a:pPr>
              <a:r>
                <a:rPr lang="en-US" sz="700" b="1" dirty="0" smtClean="0">
                  <a:solidFill>
                    <a:schemeClr val="tx1"/>
                  </a:solidFill>
                </a:rPr>
                <a:t>Transportation – </a:t>
              </a:r>
            </a:p>
            <a:p>
              <a:pPr lvl="0" algn="ctr" defTabSz="222250">
                <a:lnSpc>
                  <a:spcPct val="90000"/>
                </a:lnSpc>
                <a:spcAft>
                  <a:spcPct val="35000"/>
                </a:spcAft>
              </a:pPr>
              <a:r>
                <a:rPr lang="en-US" sz="700" b="1" dirty="0" smtClean="0">
                  <a:solidFill>
                    <a:schemeClr val="tx1"/>
                  </a:solidFill>
                </a:rPr>
                <a:t>Rail</a:t>
              </a:r>
            </a:p>
          </p:txBody>
        </p:sp>
      </p:grpSp>
      <p:grpSp>
        <p:nvGrpSpPr>
          <p:cNvPr id="21" name="Group 124"/>
          <p:cNvGrpSpPr/>
          <p:nvPr/>
        </p:nvGrpSpPr>
        <p:grpSpPr>
          <a:xfrm>
            <a:off x="8066566" y="4695825"/>
            <a:ext cx="858359" cy="522048"/>
            <a:chOff x="8124482" y="1646039"/>
            <a:chExt cx="416383" cy="1401960"/>
          </a:xfrm>
          <a:solidFill>
            <a:srgbClr val="99CCFF"/>
          </a:solidFill>
          <a:scene3d>
            <a:camera prst="orthographicFront"/>
            <a:lightRig rig="flat" dir="t"/>
          </a:scene3d>
        </p:grpSpPr>
        <p:sp>
          <p:nvSpPr>
            <p:cNvPr id="126" name="Rounded Rectangle 125"/>
            <p:cNvSpPr/>
            <p:nvPr/>
          </p:nvSpPr>
          <p:spPr>
            <a:xfrm>
              <a:off x="8124482" y="1646039"/>
              <a:ext cx="416383" cy="1401960"/>
            </a:xfrm>
            <a:prstGeom prst="roundRect">
              <a:avLst>
                <a:gd name="adj" fmla="val 10000"/>
              </a:avLst>
            </a:prstGeom>
            <a:grpFill/>
            <a:ln>
              <a:solidFill>
                <a:schemeClr val="tx1"/>
              </a:solidFill>
            </a:ln>
          </p:spPr>
          <p:style>
            <a:lnRef idx="2">
              <a:schemeClr val="accent1"/>
            </a:lnRef>
            <a:fillRef idx="1">
              <a:schemeClr val="lt1"/>
            </a:fillRef>
            <a:effectRef idx="0">
              <a:schemeClr val="accent1"/>
            </a:effectRef>
            <a:fontRef idx="minor">
              <a:schemeClr val="dk1"/>
            </a:fontRef>
          </p:style>
        </p:sp>
        <p:sp>
          <p:nvSpPr>
            <p:cNvPr id="127" name="Rounded Rectangle 40"/>
            <p:cNvSpPr/>
            <p:nvPr/>
          </p:nvSpPr>
          <p:spPr>
            <a:xfrm>
              <a:off x="8136677" y="1658234"/>
              <a:ext cx="391993" cy="1377570"/>
            </a:xfrm>
            <a:prstGeom prst="rect">
              <a:avLst/>
            </a:prstGeom>
            <a:grpFill/>
            <a:ln>
              <a:solidFill>
                <a:schemeClr val="tx1"/>
              </a:solidFill>
            </a:ln>
          </p:spPr>
          <p:style>
            <a:lnRef idx="2">
              <a:schemeClr val="accent1"/>
            </a:lnRef>
            <a:fillRef idx="1">
              <a:schemeClr val="lt1"/>
            </a:fillRef>
            <a:effectRef idx="0">
              <a:schemeClr val="accent1"/>
            </a:effectRef>
            <a:fontRef idx="minor">
              <a:schemeClr val="dk1"/>
            </a:fontRef>
          </p:style>
          <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r>
                <a:rPr lang="en-US" sz="700" b="1" kern="1200" dirty="0" smtClean="0">
                  <a:solidFill>
                    <a:schemeClr val="tx1"/>
                  </a:solidFill>
                </a:rPr>
                <a:t>Defense Industrial Base</a:t>
              </a:r>
            </a:p>
          </p:txBody>
        </p:sp>
      </p:grpSp>
      <p:grpSp>
        <p:nvGrpSpPr>
          <p:cNvPr id="22" name="Group 127"/>
          <p:cNvGrpSpPr/>
          <p:nvPr/>
        </p:nvGrpSpPr>
        <p:grpSpPr>
          <a:xfrm>
            <a:off x="8066566" y="5381625"/>
            <a:ext cx="858359" cy="522048"/>
            <a:chOff x="8575842" y="1646039"/>
            <a:chExt cx="416383" cy="1401960"/>
          </a:xfrm>
          <a:solidFill>
            <a:srgbClr val="99CCFF"/>
          </a:solidFill>
          <a:scene3d>
            <a:camera prst="orthographicFront"/>
            <a:lightRig rig="flat" dir="t"/>
          </a:scene3d>
        </p:grpSpPr>
        <p:sp>
          <p:nvSpPr>
            <p:cNvPr id="129" name="Rounded Rectangle 128"/>
            <p:cNvSpPr/>
            <p:nvPr/>
          </p:nvSpPr>
          <p:spPr>
            <a:xfrm>
              <a:off x="8575842" y="1646039"/>
              <a:ext cx="416383" cy="1401960"/>
            </a:xfrm>
            <a:prstGeom prst="roundRect">
              <a:avLst>
                <a:gd name="adj" fmla="val 10000"/>
              </a:avLst>
            </a:prstGeom>
            <a:grpFill/>
            <a:ln>
              <a:solidFill>
                <a:schemeClr val="tx1"/>
              </a:solidFill>
            </a:ln>
          </p:spPr>
          <p:style>
            <a:lnRef idx="2">
              <a:schemeClr val="accent1"/>
            </a:lnRef>
            <a:fillRef idx="1">
              <a:schemeClr val="lt1"/>
            </a:fillRef>
            <a:effectRef idx="0">
              <a:schemeClr val="accent1"/>
            </a:effectRef>
            <a:fontRef idx="minor">
              <a:schemeClr val="dk1"/>
            </a:fontRef>
          </p:style>
        </p:sp>
        <p:sp>
          <p:nvSpPr>
            <p:cNvPr id="130" name="Rounded Rectangle 42"/>
            <p:cNvSpPr/>
            <p:nvPr/>
          </p:nvSpPr>
          <p:spPr>
            <a:xfrm>
              <a:off x="8588037" y="1658234"/>
              <a:ext cx="391993" cy="1377570"/>
            </a:xfrm>
            <a:prstGeom prst="rect">
              <a:avLst/>
            </a:prstGeom>
            <a:grpFill/>
            <a:ln>
              <a:solidFill>
                <a:schemeClr val="tx1"/>
              </a:solidFill>
            </a:ln>
          </p:spPr>
          <p:style>
            <a:lnRef idx="2">
              <a:schemeClr val="accent1"/>
            </a:lnRef>
            <a:fillRef idx="1">
              <a:schemeClr val="lt1"/>
            </a:fillRef>
            <a:effectRef idx="0">
              <a:schemeClr val="accent1"/>
            </a:effectRef>
            <a:fontRef idx="minor">
              <a:schemeClr val="dk1"/>
            </a:fontRef>
          </p:style>
          <p:txBody>
            <a:bodyPr spcFirstLastPara="0" vert="horz" wrap="square" lIns="19050" tIns="19050" rIns="19050" bIns="19050" numCol="1" spcCol="1270" anchor="ctr" anchorCtr="0">
              <a:noAutofit/>
            </a:bodyPr>
            <a:lstStyle/>
            <a:p>
              <a:pPr lvl="0" algn="ctr" defTabSz="222250">
                <a:lnSpc>
                  <a:spcPct val="90000"/>
                </a:lnSpc>
                <a:spcAft>
                  <a:spcPct val="35000"/>
                </a:spcAft>
              </a:pPr>
              <a:r>
                <a:rPr lang="en-US" sz="700" b="1" dirty="0" smtClean="0">
                  <a:solidFill>
                    <a:schemeClr val="tx1"/>
                  </a:solidFill>
                </a:rPr>
                <a:t>Nuclear Reactors, Materials, and Waste </a:t>
              </a:r>
            </a:p>
          </p:txBody>
        </p:sp>
      </p:grpSp>
      <p:grpSp>
        <p:nvGrpSpPr>
          <p:cNvPr id="23" name="Group 130"/>
          <p:cNvGrpSpPr/>
          <p:nvPr/>
        </p:nvGrpSpPr>
        <p:grpSpPr>
          <a:xfrm>
            <a:off x="8066566" y="6067425"/>
            <a:ext cx="858359" cy="522048"/>
            <a:chOff x="9027202" y="1646039"/>
            <a:chExt cx="416383" cy="1401960"/>
          </a:xfrm>
          <a:solidFill>
            <a:srgbClr val="99CCFF"/>
          </a:solidFill>
          <a:scene3d>
            <a:camera prst="orthographicFront"/>
            <a:lightRig rig="flat" dir="t"/>
          </a:scene3d>
        </p:grpSpPr>
        <p:sp>
          <p:nvSpPr>
            <p:cNvPr id="132" name="Rounded Rectangle 131"/>
            <p:cNvSpPr/>
            <p:nvPr/>
          </p:nvSpPr>
          <p:spPr>
            <a:xfrm>
              <a:off x="9027202" y="1646039"/>
              <a:ext cx="416383" cy="1401960"/>
            </a:xfrm>
            <a:prstGeom prst="roundRect">
              <a:avLst>
                <a:gd name="adj" fmla="val 10000"/>
              </a:avLst>
            </a:prstGeom>
            <a:grpFill/>
            <a:ln>
              <a:solidFill>
                <a:schemeClr val="tx1"/>
              </a:solidFill>
            </a:ln>
          </p:spPr>
          <p:style>
            <a:lnRef idx="2">
              <a:schemeClr val="accent1"/>
            </a:lnRef>
            <a:fillRef idx="1">
              <a:schemeClr val="lt1"/>
            </a:fillRef>
            <a:effectRef idx="0">
              <a:schemeClr val="accent1"/>
            </a:effectRef>
            <a:fontRef idx="minor">
              <a:schemeClr val="dk1"/>
            </a:fontRef>
          </p:style>
        </p:sp>
        <p:sp>
          <p:nvSpPr>
            <p:cNvPr id="133" name="Rounded Rectangle 44"/>
            <p:cNvSpPr/>
            <p:nvPr/>
          </p:nvSpPr>
          <p:spPr>
            <a:xfrm>
              <a:off x="9039397" y="1658234"/>
              <a:ext cx="391993" cy="1377570"/>
            </a:xfrm>
            <a:prstGeom prst="rect">
              <a:avLst/>
            </a:prstGeom>
            <a:grpFill/>
            <a:ln>
              <a:solidFill>
                <a:schemeClr val="tx1"/>
              </a:solidFill>
            </a:ln>
          </p:spPr>
          <p:style>
            <a:lnRef idx="2">
              <a:schemeClr val="accent1"/>
            </a:lnRef>
            <a:fillRef idx="1">
              <a:schemeClr val="lt1"/>
            </a:fillRef>
            <a:effectRef idx="0">
              <a:schemeClr val="accent1"/>
            </a:effectRef>
            <a:fontRef idx="minor">
              <a:schemeClr val="dk1"/>
            </a:fontRef>
          </p:style>
          <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r>
                <a:rPr lang="en-US" sz="700" b="1" kern="1200" dirty="0" smtClean="0">
                  <a:solidFill>
                    <a:schemeClr val="tx1"/>
                  </a:solidFill>
                </a:rPr>
                <a:t>Water </a:t>
              </a:r>
            </a:p>
          </p:txBody>
        </p:sp>
      </p:grpSp>
      <p:sp>
        <p:nvSpPr>
          <p:cNvPr id="135" name="Text Box 7"/>
          <p:cNvSpPr txBox="1">
            <a:spLocks noChangeArrowheads="1"/>
          </p:cNvSpPr>
          <p:nvPr/>
        </p:nvSpPr>
        <p:spPr bwMode="auto">
          <a:xfrm>
            <a:off x="2667000" y="3657600"/>
            <a:ext cx="1200150" cy="609600"/>
          </a:xfrm>
          <a:prstGeom prst="rect">
            <a:avLst/>
          </a:prstGeom>
          <a:solidFill>
            <a:srgbClr val="99CCFF"/>
          </a:solidFill>
          <a:ln w="9525">
            <a:solidFill>
              <a:schemeClr val="tx1"/>
            </a:solidFill>
            <a:miter lim="800000"/>
            <a:headEnd/>
            <a:tailEnd/>
          </a:ln>
          <a:scene3d>
            <a:camera prst="orthographicFront"/>
            <a:lightRig rig="threePt" dir="t"/>
          </a:scene3d>
          <a:sp3d>
            <a:bevelT w="88900" prst="coolSlant"/>
          </a:sp3d>
        </p:spPr>
        <p:txBody>
          <a:bodyPr anchor="ctr" anchorCtr="1"/>
          <a:lstStyle/>
          <a:p>
            <a:pPr algn="ctr" eaLnBrk="0" hangingPunct="0">
              <a:spcBef>
                <a:spcPts val="600"/>
              </a:spcBef>
            </a:pPr>
            <a:r>
              <a:rPr lang="en-US" sz="800" b="1" u="sng" dirty="0" smtClean="0"/>
              <a:t>National Level Exercise Committee</a:t>
            </a:r>
          </a:p>
          <a:p>
            <a:pPr algn="ctr" eaLnBrk="0" hangingPunct="0">
              <a:spcBef>
                <a:spcPts val="600"/>
              </a:spcBef>
            </a:pPr>
            <a:r>
              <a:rPr lang="en-US" sz="800" b="1" dirty="0" smtClean="0"/>
              <a:t>Bob Dix</a:t>
            </a:r>
            <a:endParaRPr lang="en-US" sz="800" b="1" dirty="0"/>
          </a:p>
        </p:txBody>
      </p:sp>
      <p:sp>
        <p:nvSpPr>
          <p:cNvPr id="137" name="Text Box 7"/>
          <p:cNvSpPr txBox="1">
            <a:spLocks noChangeArrowheads="1"/>
          </p:cNvSpPr>
          <p:nvPr/>
        </p:nvSpPr>
        <p:spPr bwMode="auto">
          <a:xfrm>
            <a:off x="1371600" y="3657600"/>
            <a:ext cx="1200150" cy="609600"/>
          </a:xfrm>
          <a:prstGeom prst="rect">
            <a:avLst/>
          </a:prstGeom>
          <a:solidFill>
            <a:srgbClr val="99CCFF"/>
          </a:solidFill>
          <a:ln w="9525">
            <a:solidFill>
              <a:schemeClr val="tx1"/>
            </a:solidFill>
            <a:miter lim="800000"/>
            <a:headEnd/>
            <a:tailEnd/>
          </a:ln>
          <a:scene3d>
            <a:camera prst="orthographicFront"/>
            <a:lightRig rig="threePt" dir="t"/>
          </a:scene3d>
          <a:sp3d>
            <a:bevelT w="88900" prst="coolSlant"/>
          </a:sp3d>
        </p:spPr>
        <p:txBody>
          <a:bodyPr anchor="ctr" anchorCtr="1"/>
          <a:lstStyle/>
          <a:p>
            <a:pPr algn="ctr" eaLnBrk="0" hangingPunct="0">
              <a:spcBef>
                <a:spcPts val="600"/>
              </a:spcBef>
            </a:pPr>
            <a:r>
              <a:rPr lang="en-US" sz="800" b="1" u="sng" dirty="0" smtClean="0"/>
              <a:t>PCIS Reboot  Committee</a:t>
            </a:r>
          </a:p>
          <a:p>
            <a:pPr algn="ctr" eaLnBrk="0" hangingPunct="0">
              <a:spcBef>
                <a:spcPts val="600"/>
              </a:spcBef>
            </a:pPr>
            <a:r>
              <a:rPr lang="en-US" sz="800" b="1" dirty="0" smtClean="0"/>
              <a:t>Bill </a:t>
            </a:r>
            <a:r>
              <a:rPr lang="en-US" sz="800" b="1" dirty="0" err="1" smtClean="0"/>
              <a:t>Komianos</a:t>
            </a:r>
            <a:endParaRPr lang="en-US" sz="800" b="1" dirty="0"/>
          </a:p>
        </p:txBody>
      </p:sp>
      <p:sp>
        <p:nvSpPr>
          <p:cNvPr id="138" name="Text Box 7"/>
          <p:cNvSpPr txBox="1">
            <a:spLocks noChangeArrowheads="1"/>
          </p:cNvSpPr>
          <p:nvPr/>
        </p:nvSpPr>
        <p:spPr bwMode="auto">
          <a:xfrm>
            <a:off x="6553200" y="3657600"/>
            <a:ext cx="1200150" cy="609600"/>
          </a:xfrm>
          <a:prstGeom prst="rect">
            <a:avLst/>
          </a:prstGeom>
          <a:solidFill>
            <a:srgbClr val="99CCFF"/>
          </a:solidFill>
          <a:ln w="9525">
            <a:solidFill>
              <a:schemeClr val="tx1"/>
            </a:solidFill>
            <a:miter lim="800000"/>
            <a:headEnd/>
            <a:tailEnd/>
          </a:ln>
          <a:scene3d>
            <a:camera prst="orthographicFront"/>
            <a:lightRig rig="threePt" dir="t"/>
          </a:scene3d>
          <a:sp3d>
            <a:bevelT w="88900" prst="coolSlant"/>
          </a:sp3d>
        </p:spPr>
        <p:txBody>
          <a:bodyPr anchor="ctr" anchorCtr="1"/>
          <a:lstStyle/>
          <a:p>
            <a:pPr algn="ctr" eaLnBrk="0" hangingPunct="0">
              <a:spcBef>
                <a:spcPts val="600"/>
              </a:spcBef>
            </a:pPr>
            <a:r>
              <a:rPr lang="en-US" sz="800" b="1" u="sng" dirty="0" smtClean="0"/>
              <a:t>Supply Chain Assurance Committee</a:t>
            </a:r>
            <a:endParaRPr lang="en-US" sz="800" b="1" dirty="0"/>
          </a:p>
          <a:p>
            <a:pPr algn="ctr" eaLnBrk="0" hangingPunct="0">
              <a:spcBef>
                <a:spcPts val="600"/>
              </a:spcBef>
            </a:pPr>
            <a:r>
              <a:rPr lang="en-US" sz="800" b="1" dirty="0" smtClean="0"/>
              <a:t>Cherie McGuire</a:t>
            </a:r>
            <a:endParaRPr lang="en-US" sz="8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B6D64D3905FA24EBFE5169DE6E7810E" ma:contentTypeVersion="1" ma:contentTypeDescription="Create a new document." ma:contentTypeScope="" ma:versionID="a4577207c434df9b652640f07724a0f3">
  <xsd:schema xmlns:xsd="http://www.w3.org/2001/XMLSchema" xmlns:p="http://schemas.microsoft.com/office/2006/metadata/properties" xmlns:ns2="9f4bd09f-7ca9-47ec-a246-513b45d9e295" targetNamespace="http://schemas.microsoft.com/office/2006/metadata/properties" ma:root="true" ma:fieldsID="720c51a68d4222ab857e97f24d993c82" ns2:_="">
    <xsd:import namespace="9f4bd09f-7ca9-47ec-a246-513b45d9e295"/>
    <xsd:element name="properties">
      <xsd:complexType>
        <xsd:sequence>
          <xsd:element name="documentManagement">
            <xsd:complexType>
              <xsd:all>
                <xsd:element ref="ns2:EPMLiveListConfig" minOccurs="0"/>
              </xsd:all>
            </xsd:complexType>
          </xsd:element>
        </xsd:sequence>
      </xsd:complexType>
    </xsd:element>
  </xsd:schema>
  <xsd:schema xmlns:xsd="http://www.w3.org/2001/XMLSchema" xmlns:dms="http://schemas.microsoft.com/office/2006/documentManagement/types" targetNamespace="9f4bd09f-7ca9-47ec-a246-513b45d9e295" elementFormDefault="qualified">
    <xsd:import namespace="http://schemas.microsoft.com/office/2006/documentManagement/types"/>
    <xsd:element name="EPMLiveListConfig" ma:index="8" nillable="true" ma:displayName="EPMLiveListConfig" ma:hidden="true" ma:internalName="EPMLiveListConfig">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EPMLiveListConfig xmlns="9f4bd09f-7ca9-47ec-a246-513b45d9e295" xsi:nil="true"/>
  </documentManagement>
</p:properties>
</file>

<file path=customXml/itemProps1.xml><?xml version="1.0" encoding="utf-8"?>
<ds:datastoreItem xmlns:ds="http://schemas.openxmlformats.org/officeDocument/2006/customXml" ds:itemID="{A49B035E-8A47-4D00-B78C-2A0FCE727AF1}"/>
</file>

<file path=customXml/itemProps2.xml><?xml version="1.0" encoding="utf-8"?>
<ds:datastoreItem xmlns:ds="http://schemas.openxmlformats.org/officeDocument/2006/customXml" ds:itemID="{C7ECA1AA-D552-418B-AFDC-62F6849B1AA5}"/>
</file>

<file path=customXml/itemProps3.xml><?xml version="1.0" encoding="utf-8"?>
<ds:datastoreItem xmlns:ds="http://schemas.openxmlformats.org/officeDocument/2006/customXml" ds:itemID="{F5EC7529-4750-4DD6-9ED8-6FD183A393B3}"/>
</file>

<file path=docProps/app.xml><?xml version="1.0" encoding="utf-8"?>
<Properties xmlns="http://schemas.openxmlformats.org/officeDocument/2006/extended-properties" xmlns:vt="http://schemas.openxmlformats.org/officeDocument/2006/docPropsVTypes">
  <TotalTime>31</TotalTime>
  <Words>387</Words>
  <Application>Microsoft Office PowerPoint</Application>
  <PresentationFormat>On-screen Show (4:3)</PresentationFormat>
  <Paragraphs>125</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Partnership for Critical  Infrastructure Security</vt:lpstr>
      <vt:lpstr>Partnership for Critical  Infrastructure Security</vt:lpstr>
      <vt:lpstr>Selected Accomplishments </vt:lpstr>
      <vt:lpstr>Selected Accomplishments </vt:lpstr>
      <vt:lpstr>  Membership   The Partnership for Critical Infrastructure Security’s  current membership includes the following sectors and sub-sectors:  </vt:lpstr>
      <vt:lpstr>Slide 6</vt:lpstr>
    </vt:vector>
  </TitlesOfParts>
  <Company>Department of Homeland Security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Partnership for Critical  Infrastructure Security</dc:title>
  <dc:creator>eric.meyers</dc:creator>
  <cp:lastModifiedBy>eric.meyers</cp:lastModifiedBy>
  <cp:revision>8</cp:revision>
  <dcterms:created xsi:type="dcterms:W3CDTF">2011-10-03T12:20:34Z</dcterms:created>
  <dcterms:modified xsi:type="dcterms:W3CDTF">2011-10-18T16:15:52Z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0x0101005B6D64D3905FA24EBFE5169DE6E7810E</vt:lpwstr>
  </property>
</Properties>
</file>