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2.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3.bin" ContentType="application/vnd.openxmlformats-officedocument.oleObject"/>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40"/>
  </p:notesMasterIdLst>
  <p:handoutMasterIdLst>
    <p:handoutMasterId r:id="rId41"/>
  </p:handoutMasterIdLst>
  <p:sldIdLst>
    <p:sldId id="274" r:id="rId2"/>
    <p:sldId id="294" r:id="rId3"/>
    <p:sldId id="295" r:id="rId4"/>
    <p:sldId id="296" r:id="rId5"/>
    <p:sldId id="297" r:id="rId6"/>
    <p:sldId id="277" r:id="rId7"/>
    <p:sldId id="293" r:id="rId8"/>
    <p:sldId id="278" r:id="rId9"/>
    <p:sldId id="300" r:id="rId10"/>
    <p:sldId id="304" r:id="rId11"/>
    <p:sldId id="305" r:id="rId12"/>
    <p:sldId id="306" r:id="rId13"/>
    <p:sldId id="279" r:id="rId14"/>
    <p:sldId id="299" r:id="rId15"/>
    <p:sldId id="298" r:id="rId16"/>
    <p:sldId id="280" r:id="rId17"/>
    <p:sldId id="307" r:id="rId18"/>
    <p:sldId id="281" r:id="rId19"/>
    <p:sldId id="308" r:id="rId20"/>
    <p:sldId id="289" r:id="rId21"/>
    <p:sldId id="301" r:id="rId22"/>
    <p:sldId id="302" r:id="rId23"/>
    <p:sldId id="303" r:id="rId24"/>
    <p:sldId id="256" r:id="rId25"/>
    <p:sldId id="257" r:id="rId26"/>
    <p:sldId id="260" r:id="rId27"/>
    <p:sldId id="258" r:id="rId28"/>
    <p:sldId id="259" r:id="rId29"/>
    <p:sldId id="261" r:id="rId30"/>
    <p:sldId id="262" r:id="rId31"/>
    <p:sldId id="264" r:id="rId32"/>
    <p:sldId id="263" r:id="rId33"/>
    <p:sldId id="265" r:id="rId34"/>
    <p:sldId id="268" r:id="rId35"/>
    <p:sldId id="276" r:id="rId36"/>
    <p:sldId id="266" r:id="rId37"/>
    <p:sldId id="267" r:id="rId38"/>
    <p:sldId id="271" r:id="rId39"/>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0874" autoAdjust="0"/>
  </p:normalViewPr>
  <p:slideViewPr>
    <p:cSldViewPr>
      <p:cViewPr>
        <p:scale>
          <a:sx n="75" d="100"/>
          <a:sy n="75" d="100"/>
        </p:scale>
        <p:origin x="-1744" y="-1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2531" name="Rectangle 3"/>
          <p:cNvSpPr>
            <a:spLocks noGrp="1" noChangeArrowheads="1"/>
          </p:cNvSpPr>
          <p:nvPr>
            <p:ph type="dt" sz="quarter" idx="1"/>
          </p:nvPr>
        </p:nvSpPr>
        <p:spPr bwMode="auto">
          <a:xfrm>
            <a:off x="3936577"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2532" name="Rectangle 4"/>
          <p:cNvSpPr>
            <a:spLocks noGrp="1" noChangeArrowheads="1"/>
          </p:cNvSpPr>
          <p:nvPr>
            <p:ph type="ftr" sz="quarter" idx="2"/>
          </p:nvPr>
        </p:nvSpPr>
        <p:spPr bwMode="auto">
          <a:xfrm>
            <a:off x="0" y="87591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2533" name="Rectangle 5"/>
          <p:cNvSpPr>
            <a:spLocks noGrp="1" noChangeArrowheads="1"/>
          </p:cNvSpPr>
          <p:nvPr>
            <p:ph type="sldNum" sz="quarter" idx="3"/>
          </p:nvPr>
        </p:nvSpPr>
        <p:spPr bwMode="auto">
          <a:xfrm>
            <a:off x="3936577" y="87591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eaLnBrk="0" hangingPunct="0">
              <a:defRPr sz="1200">
                <a:latin typeface="Times New Roman" pitchFamily="18" charset="0"/>
              </a:defRPr>
            </a:lvl1pPr>
          </a:lstStyle>
          <a:p>
            <a:pPr>
              <a:defRPr/>
            </a:pPr>
            <a:fld id="{7E298FC8-912A-44C4-A0FB-9EC7956FFD7B}" type="slidenum">
              <a:rPr lang="en-US"/>
              <a:pPr>
                <a:defRPr/>
              </a:pPr>
              <a:t>‹#›</a:t>
            </a:fld>
            <a:endParaRPr lang="en-US"/>
          </a:p>
        </p:txBody>
      </p:sp>
    </p:spTree>
    <p:extLst>
      <p:ext uri="{BB962C8B-B14F-4D97-AF65-F5344CB8AC3E}">
        <p14:creationId xmlns:p14="http://schemas.microsoft.com/office/powerpoint/2010/main" val="3515611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3251" name="Rectangle 3"/>
          <p:cNvSpPr>
            <a:spLocks noGrp="1" noChangeArrowheads="1"/>
          </p:cNvSpPr>
          <p:nvPr>
            <p:ph type="dt" idx="1"/>
          </p:nvPr>
        </p:nvSpPr>
        <p:spPr bwMode="auto">
          <a:xfrm>
            <a:off x="3934969"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694690" y="4379595"/>
            <a:ext cx="5557520" cy="414909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87575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3255" name="Rectangle 7"/>
          <p:cNvSpPr>
            <a:spLocks noGrp="1" noChangeArrowheads="1"/>
          </p:cNvSpPr>
          <p:nvPr>
            <p:ph type="sldNum" sz="quarter" idx="5"/>
          </p:nvPr>
        </p:nvSpPr>
        <p:spPr bwMode="auto">
          <a:xfrm>
            <a:off x="3934969" y="87575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eaLnBrk="0" hangingPunct="0">
              <a:defRPr sz="1200">
                <a:latin typeface="Times New Roman" pitchFamily="18" charset="0"/>
              </a:defRPr>
            </a:lvl1pPr>
          </a:lstStyle>
          <a:p>
            <a:pPr>
              <a:defRPr/>
            </a:pPr>
            <a:fld id="{772C3406-0B7E-4D7F-A411-19275267C687}" type="slidenum">
              <a:rPr lang="en-US"/>
              <a:pPr>
                <a:defRPr/>
              </a:pPr>
              <a:t>‹#›</a:t>
            </a:fld>
            <a:endParaRPr lang="en-US"/>
          </a:p>
        </p:txBody>
      </p:sp>
    </p:spTree>
    <p:extLst>
      <p:ext uri="{BB962C8B-B14F-4D97-AF65-F5344CB8AC3E}">
        <p14:creationId xmlns:p14="http://schemas.microsoft.com/office/powerpoint/2010/main" val="3968226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nasaa.org/nasaa/abtnasaa/find_regulator.asp"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omancescams.org/" TargetMode="External"/><Relationship Id="rId4" Type="http://schemas.openxmlformats.org/officeDocument/2006/relationships/hyperlink" Target="http://www.scamwatch.gov.au/"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tc.gov/bcp/edu/microsites/idtheft/consumers/deter-detect-defend.html" TargetMode="External"/><Relationship Id="rId4" Type="http://schemas.openxmlformats.org/officeDocument/2006/relationships/hyperlink" Target="http://www.ftc.gov/bcp/edu/microsites/idtheft/en-espanol/deter-detect-defend.html"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F4FB64F-F38A-4192-A12A-636F9DBA68E8}" type="slidenum">
              <a:rPr lang="en-US" smtClean="0"/>
              <a:pPr/>
              <a:t>1</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Never click on links sent in unsolicited emails; instead, type in a Web address you know. Use firewalls, anti-spyware, and anti-virus software to protect your home computer; keep them up-to-date. Visit</a:t>
            </a:r>
          </a:p>
          <a:p>
            <a:r>
              <a:rPr lang="en-US" dirty="0" smtClean="0"/>
              <a:t>OnGuardOnline.gov for more information</a:t>
            </a:r>
          </a:p>
          <a:p>
            <a:r>
              <a:rPr lang="en-US" dirty="0" smtClean="0"/>
              <a:t>Don’t use an obvious password </a:t>
            </a:r>
          </a:p>
          <a:p>
            <a:r>
              <a:rPr lang="en-US" dirty="0" smtClean="0"/>
              <a:t>Keep your personal information in a secure place at home, especially if you have roommates, employ outside help, or are having work done in your house.</a:t>
            </a:r>
          </a:p>
          <a:p>
            <a:r>
              <a:rPr lang="en-US" dirty="0" smtClean="0"/>
              <a:t>Now lets detect Identity Theft…</a:t>
            </a:r>
          </a:p>
          <a:p>
            <a:endParaRPr lang="en-US" dirty="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kumimoji="1" lang="en-US" sz="1200" b="1" kern="1200" dirty="0" smtClean="0">
                <a:solidFill>
                  <a:schemeClr val="tx1"/>
                </a:solidFill>
                <a:latin typeface="Times New Roman" pitchFamily="18" charset="0"/>
                <a:ea typeface="+mn-ea"/>
                <a:cs typeface="+mn-cs"/>
              </a:rPr>
              <a:t>Inspect Your credit report. </a:t>
            </a:r>
            <a:endParaRPr kumimoji="1" lang="en-US" sz="1200" kern="1200" dirty="0" smtClean="0">
              <a:solidFill>
                <a:schemeClr val="tx1"/>
              </a:solidFill>
              <a:latin typeface="Times New Roman" pitchFamily="18" charset="0"/>
              <a:ea typeface="+mn-ea"/>
              <a:cs typeface="+mn-cs"/>
            </a:endParaRPr>
          </a:p>
          <a:p>
            <a:r>
              <a:rPr kumimoji="1" lang="en-US" sz="1200" kern="1200" dirty="0" smtClean="0">
                <a:solidFill>
                  <a:schemeClr val="tx1"/>
                </a:solidFill>
                <a:latin typeface="Times New Roman" pitchFamily="18" charset="0"/>
                <a:ea typeface="+mn-ea"/>
                <a:cs typeface="+mn-cs"/>
              </a:rPr>
              <a:t>Review </a:t>
            </a:r>
            <a:r>
              <a:rPr kumimoji="1" lang="en-US" sz="1200" b="1" kern="1200" dirty="0" smtClean="0">
                <a:solidFill>
                  <a:schemeClr val="tx1"/>
                </a:solidFill>
                <a:latin typeface="Times New Roman" pitchFamily="18" charset="0"/>
                <a:ea typeface="+mn-ea"/>
                <a:cs typeface="+mn-cs"/>
              </a:rPr>
              <a:t>Your financial statements. </a:t>
            </a:r>
            <a:endParaRPr kumimoji="1" lang="en-US" sz="1200" kern="1200" dirty="0" smtClean="0">
              <a:solidFill>
                <a:schemeClr val="tx1"/>
              </a:solidFill>
              <a:latin typeface="Times New Roman" pitchFamily="18" charset="0"/>
              <a:ea typeface="+mn-ea"/>
              <a:cs typeface="+mn-cs"/>
            </a:endParaRPr>
          </a:p>
          <a:p>
            <a:r>
              <a:rPr kumimoji="1" lang="en-US" sz="1200" kern="1200" dirty="0" smtClean="0">
                <a:solidFill>
                  <a:schemeClr val="tx1"/>
                </a:solidFill>
                <a:latin typeface="Times New Roman" pitchFamily="18" charset="0"/>
                <a:ea typeface="+mn-ea"/>
                <a:cs typeface="+mn-cs"/>
              </a:rPr>
              <a:t> </a:t>
            </a:r>
          </a:p>
          <a:p>
            <a:r>
              <a:rPr kumimoji="1" lang="en-US" sz="1200" kern="1200" dirty="0" smtClean="0">
                <a:solidFill>
                  <a:schemeClr val="tx1"/>
                </a:solidFill>
                <a:latin typeface="Times New Roman" pitchFamily="18" charset="0"/>
                <a:ea typeface="+mn-ea"/>
                <a:cs typeface="+mn-cs"/>
              </a:rPr>
              <a:t>Order your credit report:</a:t>
            </a:r>
          </a:p>
          <a:p>
            <a:r>
              <a:rPr kumimoji="1" lang="en-US" sz="1200" kern="1200" dirty="0" smtClean="0">
                <a:solidFill>
                  <a:schemeClr val="tx1"/>
                </a:solidFill>
                <a:latin typeface="Times New Roman" pitchFamily="18" charset="0"/>
                <a:ea typeface="+mn-ea"/>
                <a:cs typeface="+mn-cs"/>
              </a:rPr>
              <a:t>T he law requires the major nationwide credit reporting companies – Equifax, Experian, and </a:t>
            </a:r>
            <a:r>
              <a:rPr kumimoji="1" lang="en-US" sz="1200" kern="1200" dirty="0" err="1" smtClean="0">
                <a:solidFill>
                  <a:schemeClr val="tx1"/>
                </a:solidFill>
                <a:latin typeface="Times New Roman" pitchFamily="18" charset="0"/>
                <a:ea typeface="+mn-ea"/>
                <a:cs typeface="+mn-cs"/>
              </a:rPr>
              <a:t>TransUnion</a:t>
            </a:r>
            <a:r>
              <a:rPr kumimoji="1" lang="en-US" sz="1200" kern="1200" dirty="0" smtClean="0">
                <a:solidFill>
                  <a:schemeClr val="tx1"/>
                </a:solidFill>
                <a:latin typeface="Times New Roman" pitchFamily="18" charset="0"/>
                <a:ea typeface="+mn-ea"/>
                <a:cs typeface="+mn-cs"/>
              </a:rPr>
              <a:t> – to give you a free copy of your credit report each year if you ask for it.</a:t>
            </a:r>
          </a:p>
          <a:p>
            <a:r>
              <a:rPr kumimoji="1" lang="en-US" sz="1200" kern="1200" dirty="0" smtClean="0">
                <a:solidFill>
                  <a:schemeClr val="tx1"/>
                </a:solidFill>
                <a:latin typeface="Times New Roman" pitchFamily="18" charset="0"/>
                <a:ea typeface="+mn-ea"/>
                <a:cs typeface="+mn-cs"/>
              </a:rPr>
              <a:t>Visit www.AnnualCreditReport.com or call 1-877-322-8228, a service created by these three companies, to order your free credit</a:t>
            </a:r>
          </a:p>
          <a:p>
            <a:r>
              <a:rPr kumimoji="1" lang="en-US" sz="1200" kern="1200" dirty="0" smtClean="0">
                <a:solidFill>
                  <a:schemeClr val="tx1"/>
                </a:solidFill>
                <a:latin typeface="Times New Roman" pitchFamily="18" charset="0"/>
                <a:ea typeface="+mn-ea"/>
                <a:cs typeface="+mn-cs"/>
              </a:rPr>
              <a:t>reports each year. Or you can complete the Annual Credit Report Request Form and mail it to: Annual Credit Report Request</a:t>
            </a:r>
          </a:p>
          <a:p>
            <a:r>
              <a:rPr kumimoji="1" lang="en-US" sz="1200" kern="1200" dirty="0" smtClean="0">
                <a:solidFill>
                  <a:schemeClr val="tx1"/>
                </a:solidFill>
                <a:latin typeface="Times New Roman" pitchFamily="18" charset="0"/>
                <a:ea typeface="+mn-ea"/>
                <a:cs typeface="+mn-cs"/>
              </a:rPr>
              <a:t>Service, P.O. Box 105281, Atlanta, GA 30348-5281. You can download the form at ftc.gov/</a:t>
            </a:r>
            <a:r>
              <a:rPr kumimoji="1" lang="en-US" sz="1200" kern="1200" dirty="0" err="1" smtClean="0">
                <a:solidFill>
                  <a:schemeClr val="tx1"/>
                </a:solidFill>
                <a:latin typeface="Times New Roman" pitchFamily="18" charset="0"/>
                <a:ea typeface="+mn-ea"/>
                <a:cs typeface="+mn-cs"/>
              </a:rPr>
              <a:t>freereports</a:t>
            </a:r>
            <a:r>
              <a:rPr kumimoji="1" lang="en-US" sz="1200" kern="1200" dirty="0" smtClean="0">
                <a:solidFill>
                  <a:schemeClr val="tx1"/>
                </a:solidFill>
                <a:latin typeface="Times New Roman" pitchFamily="18" charset="0"/>
                <a:ea typeface="+mn-ea"/>
                <a:cs typeface="+mn-cs"/>
              </a:rPr>
              <a:t>.</a:t>
            </a:r>
          </a:p>
          <a:p>
            <a:r>
              <a:rPr kumimoji="1" lang="en-US" sz="1200" kern="1200" dirty="0" smtClean="0">
                <a:solidFill>
                  <a:schemeClr val="tx1"/>
                </a:solidFill>
                <a:latin typeface="Times New Roman" pitchFamily="18" charset="0"/>
                <a:ea typeface="+mn-ea"/>
                <a:cs typeface="+mn-cs"/>
              </a:rPr>
              <a:t>Finally, the best offense is a good defense!</a:t>
            </a:r>
          </a:p>
          <a:p>
            <a:endParaRPr lang="en-US" dirty="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dirty="0" smtClean="0">
                <a:solidFill>
                  <a:schemeClr val="tx1"/>
                </a:solidFill>
                <a:latin typeface="Times New Roman" pitchFamily="18" charset="0"/>
                <a:ea typeface="+mn-ea"/>
                <a:cs typeface="+mn-cs"/>
              </a:rPr>
              <a:t>Equifax: 1-800-525-6285</a:t>
            </a:r>
          </a:p>
          <a:p>
            <a:r>
              <a:rPr kumimoji="1" lang="en-US" sz="1200" kern="1200" dirty="0" smtClean="0">
                <a:solidFill>
                  <a:schemeClr val="tx1"/>
                </a:solidFill>
                <a:latin typeface="Times New Roman" pitchFamily="18" charset="0"/>
                <a:ea typeface="+mn-ea"/>
                <a:cs typeface="+mn-cs"/>
              </a:rPr>
              <a:t>Experian: 1-888-EXPERIAN (397-3742)</a:t>
            </a:r>
          </a:p>
          <a:p>
            <a:r>
              <a:rPr kumimoji="1" lang="en-US" sz="1200" kern="1200" dirty="0" err="1" smtClean="0">
                <a:solidFill>
                  <a:schemeClr val="tx1"/>
                </a:solidFill>
                <a:latin typeface="Times New Roman" pitchFamily="18" charset="0"/>
                <a:ea typeface="+mn-ea"/>
                <a:cs typeface="+mn-cs"/>
              </a:rPr>
              <a:t>TransUnion</a:t>
            </a:r>
            <a:r>
              <a:rPr kumimoji="1" lang="en-US" sz="1200" kern="1200" dirty="0" smtClean="0">
                <a:solidFill>
                  <a:schemeClr val="tx1"/>
                </a:solidFill>
                <a:latin typeface="Times New Roman" pitchFamily="18" charset="0"/>
                <a:ea typeface="+mn-ea"/>
                <a:cs typeface="+mn-cs"/>
              </a:rPr>
              <a:t>: 1-800-680-7289</a:t>
            </a:r>
          </a:p>
          <a:p>
            <a:r>
              <a:rPr kumimoji="1" lang="en-US" sz="1200" kern="1200" dirty="0" smtClean="0">
                <a:solidFill>
                  <a:schemeClr val="tx1"/>
                </a:solidFill>
                <a:latin typeface="Times New Roman" pitchFamily="18" charset="0"/>
                <a:ea typeface="+mn-ea"/>
                <a:cs typeface="+mn-cs"/>
              </a:rPr>
              <a:t>U se the Identity Theft Affidavit at </a:t>
            </a:r>
            <a:r>
              <a:rPr kumimoji="1" lang="en-US" sz="1200" b="1" kern="1200" dirty="0" smtClean="0">
                <a:solidFill>
                  <a:schemeClr val="tx1"/>
                </a:solidFill>
                <a:latin typeface="Times New Roman" pitchFamily="18" charset="0"/>
                <a:ea typeface="+mn-ea"/>
                <a:cs typeface="+mn-cs"/>
              </a:rPr>
              <a:t>ftc.gov/</a:t>
            </a:r>
            <a:r>
              <a:rPr kumimoji="1" lang="en-US" sz="1200" b="1" kern="1200" dirty="0" err="1" smtClean="0">
                <a:solidFill>
                  <a:schemeClr val="tx1"/>
                </a:solidFill>
                <a:latin typeface="Times New Roman" pitchFamily="18" charset="0"/>
                <a:ea typeface="+mn-ea"/>
                <a:cs typeface="+mn-cs"/>
              </a:rPr>
              <a:t>idtheft</a:t>
            </a:r>
            <a:r>
              <a:rPr kumimoji="1" lang="en-US" sz="1200" b="1" kern="1200" dirty="0" smtClean="0">
                <a:solidFill>
                  <a:schemeClr val="tx1"/>
                </a:solidFill>
                <a:latin typeface="Times New Roman" pitchFamily="18" charset="0"/>
                <a:ea typeface="+mn-ea"/>
                <a:cs typeface="+mn-cs"/>
              </a:rPr>
              <a:t> </a:t>
            </a:r>
            <a:r>
              <a:rPr kumimoji="1" lang="en-US" sz="1200" kern="1200" dirty="0" smtClean="0">
                <a:solidFill>
                  <a:schemeClr val="tx1"/>
                </a:solidFill>
                <a:latin typeface="Times New Roman" pitchFamily="18" charset="0"/>
                <a:ea typeface="+mn-ea"/>
                <a:cs typeface="+mn-cs"/>
              </a:rPr>
              <a:t>to support your written statement.</a:t>
            </a:r>
          </a:p>
          <a:p>
            <a:r>
              <a:rPr kumimoji="1" lang="en-US" sz="1200" kern="1200" dirty="0" smtClean="0">
                <a:solidFill>
                  <a:schemeClr val="tx1"/>
                </a:solidFill>
                <a:latin typeface="Times New Roman" pitchFamily="18" charset="0"/>
                <a:ea typeface="+mn-ea"/>
                <a:cs typeface="+mn-cs"/>
              </a:rPr>
              <a:t>File a police report. </a:t>
            </a:r>
          </a:p>
          <a:p>
            <a:r>
              <a:rPr kumimoji="1" lang="en-US" sz="1200" kern="1200" dirty="0" smtClean="0">
                <a:solidFill>
                  <a:schemeClr val="tx1"/>
                </a:solidFill>
                <a:latin typeface="Times New Roman" pitchFamily="18" charset="0"/>
                <a:ea typeface="+mn-ea"/>
                <a:cs typeface="+mn-cs"/>
              </a:rPr>
              <a:t>Report your complaint to the FTC. </a:t>
            </a:r>
          </a:p>
          <a:p>
            <a:r>
              <a:rPr kumimoji="1" lang="en-US" sz="1200" kern="1200" dirty="0" smtClean="0">
                <a:solidFill>
                  <a:schemeClr val="tx1"/>
                </a:solidFill>
                <a:latin typeface="Times New Roman" pitchFamily="18" charset="0"/>
                <a:ea typeface="+mn-ea"/>
                <a:cs typeface="+mn-cs"/>
              </a:rPr>
              <a:t>Online: </a:t>
            </a:r>
            <a:r>
              <a:rPr kumimoji="1" lang="en-US" sz="1200" b="1" kern="1200" dirty="0" smtClean="0">
                <a:solidFill>
                  <a:schemeClr val="tx1"/>
                </a:solidFill>
                <a:latin typeface="Times New Roman" pitchFamily="18" charset="0"/>
                <a:ea typeface="+mn-ea"/>
                <a:cs typeface="+mn-cs"/>
              </a:rPr>
              <a:t>ftc.gov/</a:t>
            </a:r>
            <a:r>
              <a:rPr kumimoji="1" lang="en-US" sz="1200" b="1" kern="1200" dirty="0" err="1" smtClean="0">
                <a:solidFill>
                  <a:schemeClr val="tx1"/>
                </a:solidFill>
                <a:latin typeface="Times New Roman" pitchFamily="18" charset="0"/>
                <a:ea typeface="+mn-ea"/>
                <a:cs typeface="+mn-cs"/>
              </a:rPr>
              <a:t>idtheft</a:t>
            </a:r>
            <a:endParaRPr kumimoji="1" lang="en-US" sz="1200" kern="1200" dirty="0" smtClean="0">
              <a:solidFill>
                <a:schemeClr val="tx1"/>
              </a:solidFill>
              <a:latin typeface="Times New Roman" pitchFamily="18" charset="0"/>
              <a:ea typeface="+mn-ea"/>
              <a:cs typeface="+mn-cs"/>
            </a:endParaRPr>
          </a:p>
          <a:p>
            <a:r>
              <a:rPr kumimoji="1" lang="en-US" sz="1200" kern="1200" dirty="0" smtClean="0">
                <a:solidFill>
                  <a:schemeClr val="tx1"/>
                </a:solidFill>
                <a:latin typeface="Times New Roman" pitchFamily="18" charset="0"/>
                <a:ea typeface="+mn-ea"/>
                <a:cs typeface="+mn-cs"/>
              </a:rPr>
              <a:t>By phone: 1-877-ID-THEFT (438-4338) or TTY, 1-866-653-4261</a:t>
            </a:r>
          </a:p>
          <a:p>
            <a:r>
              <a:rPr lang="en-US" dirty="0" smtClean="0"/>
              <a:t>Lets move on to other types of frauds and scams…</a:t>
            </a:r>
            <a:endParaRPr lang="en-US" dirty="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B723C30-EABD-40C7-B1FB-46829F337759}" type="slidenum">
              <a:rPr lang="en-US" smtClean="0"/>
              <a:pPr/>
              <a:t>13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dirty="0" smtClean="0"/>
              <a:t>Lets go back to the top FTC complaints that affect older adults and how criminals get them to part with their savings.</a:t>
            </a:r>
            <a:r>
              <a:rPr lang="en-US" baseline="0" dirty="0" smtClean="0"/>
              <a:t>  Here are a few techniques…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4F7D6AB-C775-4C8B-B5DF-8D88ACD90708}" type="slidenum">
              <a:rPr lang="en-US" smtClean="0"/>
              <a:pPr/>
              <a:t>14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dirty="0" smtClean="0"/>
              <a:t>What can you do if you suspect fraud?  How can you tell if you have been defrauded?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049AF71-115A-4DE8-B170-58E46FB7ED76}" type="slidenum">
              <a:rPr lang="en-US" smtClean="0"/>
              <a:pPr/>
              <a:t>15</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48EF338-EB02-41C1-B22C-B341A46487E5}" type="slidenum">
              <a:rPr lang="en-US" smtClean="0"/>
              <a:pPr/>
              <a:t>16</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dirty="0" smtClean="0">
                <a:solidFill>
                  <a:schemeClr val="tx1"/>
                </a:solidFill>
                <a:latin typeface="Times New Roman" pitchFamily="18" charset="0"/>
                <a:ea typeface="+mn-ea"/>
                <a:cs typeface="+mn-cs"/>
              </a:rPr>
              <a:t>The quest for a safe investment vehicle is the common theme in all the scams. The top 10, ranked by </a:t>
            </a:r>
            <a:r>
              <a:rPr kumimoji="1" lang="en-US" sz="1200" b="0" i="1" kern="1200" dirty="0" smtClean="0">
                <a:solidFill>
                  <a:schemeClr val="tx1"/>
                </a:solidFill>
                <a:latin typeface="Times New Roman" pitchFamily="18" charset="0"/>
                <a:ea typeface="+mn-ea"/>
                <a:cs typeface="+mn-cs"/>
              </a:rPr>
              <a:t>North American Securities Administrators Association</a:t>
            </a:r>
            <a:r>
              <a:rPr kumimoji="1" lang="en-US" sz="1200" b="0" kern="1200" dirty="0" smtClean="0">
                <a:solidFill>
                  <a:schemeClr val="tx1"/>
                </a:solidFill>
                <a:latin typeface="Times New Roman" pitchFamily="18" charset="0"/>
                <a:ea typeface="+mn-ea"/>
                <a:cs typeface="+mn-cs"/>
              </a:rPr>
              <a:t>  and </a:t>
            </a:r>
            <a:r>
              <a:rPr kumimoji="1" lang="en-US" sz="1200" kern="1200" dirty="0" smtClean="0">
                <a:solidFill>
                  <a:schemeClr val="tx1"/>
                </a:solidFill>
                <a:latin typeface="Times New Roman" pitchFamily="18" charset="0"/>
                <a:ea typeface="+mn-ea"/>
                <a:cs typeface="+mn-cs"/>
              </a:rPr>
              <a:t>roughly in order of prevalence or seriousness:</a:t>
            </a:r>
          </a:p>
          <a:p>
            <a:r>
              <a:rPr kumimoji="1" lang="en-US" sz="1200" b="1" kern="1200" dirty="0" smtClean="0">
                <a:solidFill>
                  <a:schemeClr val="tx1"/>
                </a:solidFill>
                <a:latin typeface="Times New Roman" pitchFamily="18" charset="0"/>
                <a:ea typeface="+mn-ea"/>
                <a:cs typeface="+mn-cs"/>
              </a:rPr>
              <a:t>1. </a:t>
            </a:r>
            <a:r>
              <a:rPr kumimoji="1" lang="en-US" sz="1200" b="1" kern="1200" dirty="0" err="1" smtClean="0">
                <a:solidFill>
                  <a:schemeClr val="tx1"/>
                </a:solidFill>
                <a:latin typeface="Times New Roman" pitchFamily="18" charset="0"/>
                <a:ea typeface="+mn-ea"/>
                <a:cs typeface="+mn-cs"/>
              </a:rPr>
              <a:t>Ponzi</a:t>
            </a:r>
            <a:r>
              <a:rPr kumimoji="1" lang="en-US" sz="1200" b="1" kern="1200" dirty="0" smtClean="0">
                <a:solidFill>
                  <a:schemeClr val="tx1"/>
                </a:solidFill>
                <a:latin typeface="Times New Roman" pitchFamily="18" charset="0"/>
                <a:ea typeface="+mn-ea"/>
                <a:cs typeface="+mn-cs"/>
              </a:rPr>
              <a:t> schemes.</a:t>
            </a:r>
            <a:r>
              <a:rPr kumimoji="1" lang="en-US" sz="1200" kern="1200" dirty="0" smtClean="0">
                <a:solidFill>
                  <a:schemeClr val="tx1"/>
                </a:solidFill>
                <a:latin typeface="Times New Roman" pitchFamily="18" charset="0"/>
                <a:ea typeface="+mn-ea"/>
                <a:cs typeface="+mn-cs"/>
              </a:rPr>
              <a:t> The formula is simple: Promise high returns to investors and use their money to pay previous investors. </a:t>
            </a:r>
          </a:p>
          <a:p>
            <a:r>
              <a:rPr kumimoji="1" lang="en-US" sz="1200" kern="1200" dirty="0" smtClean="0">
                <a:solidFill>
                  <a:schemeClr val="tx1"/>
                </a:solidFill>
                <a:latin typeface="Times New Roman" pitchFamily="18" charset="0"/>
                <a:ea typeface="+mn-ea"/>
                <a:cs typeface="+mn-cs"/>
              </a:rPr>
              <a:t>According to the NASAA, </a:t>
            </a:r>
            <a:r>
              <a:rPr kumimoji="1" lang="en-US" sz="1200" kern="1200" dirty="0" err="1" smtClean="0">
                <a:solidFill>
                  <a:schemeClr val="tx1"/>
                </a:solidFill>
                <a:latin typeface="Times New Roman" pitchFamily="18" charset="0"/>
                <a:ea typeface="+mn-ea"/>
                <a:cs typeface="+mn-cs"/>
              </a:rPr>
              <a:t>Ponzi</a:t>
            </a:r>
            <a:r>
              <a:rPr kumimoji="1" lang="en-US" sz="1200" kern="1200" dirty="0" smtClean="0">
                <a:solidFill>
                  <a:schemeClr val="tx1"/>
                </a:solidFill>
                <a:latin typeface="Times New Roman" pitchFamily="18" charset="0"/>
                <a:ea typeface="+mn-ea"/>
                <a:cs typeface="+mn-cs"/>
              </a:rPr>
              <a:t> scammers often blame government intervention for the failure of their system. In Mississippi last year, two </a:t>
            </a:r>
            <a:r>
              <a:rPr kumimoji="1" lang="en-US" sz="1200" kern="1200" dirty="0" err="1" smtClean="0">
                <a:solidFill>
                  <a:schemeClr val="tx1"/>
                </a:solidFill>
                <a:latin typeface="Times New Roman" pitchFamily="18" charset="0"/>
                <a:ea typeface="+mn-ea"/>
                <a:cs typeface="+mn-cs"/>
              </a:rPr>
              <a:t>Ponzi</a:t>
            </a:r>
            <a:r>
              <a:rPr kumimoji="1" lang="en-US" sz="1200" kern="1200" dirty="0" smtClean="0">
                <a:solidFill>
                  <a:schemeClr val="tx1"/>
                </a:solidFill>
                <a:latin typeface="Times New Roman" pitchFamily="18" charset="0"/>
                <a:ea typeface="+mn-ea"/>
                <a:cs typeface="+mn-cs"/>
              </a:rPr>
              <a:t> scammers pled guilty to a scheme that bilked 41 investors from four states out of $10.2 million. They told investors they were taking part in a money-trading program. The program never existed.</a:t>
            </a:r>
          </a:p>
          <a:p>
            <a:r>
              <a:rPr kumimoji="1" lang="en-US" sz="1200" b="1" kern="1200" dirty="0" smtClean="0">
                <a:solidFill>
                  <a:schemeClr val="tx1"/>
                </a:solidFill>
                <a:latin typeface="Times New Roman" pitchFamily="18" charset="0"/>
                <a:ea typeface="+mn-ea"/>
                <a:cs typeface="+mn-cs"/>
              </a:rPr>
              <a:t>2. Senior investment fraud.</a:t>
            </a:r>
            <a:r>
              <a:rPr kumimoji="1" lang="en-US" sz="1200" kern="1200" dirty="0" smtClean="0">
                <a:solidFill>
                  <a:schemeClr val="tx1"/>
                </a:solidFill>
                <a:latin typeface="Times New Roman" pitchFamily="18" charset="0"/>
                <a:ea typeface="+mn-ea"/>
                <a:cs typeface="+mn-cs"/>
              </a:rPr>
              <a:t> Record-low investment rates, rising health care costs and an increased life expectancy have set seniors up as targets for con artists peddling investment fraud -- like </a:t>
            </a:r>
            <a:r>
              <a:rPr kumimoji="1" lang="en-US" sz="1200" kern="1200" dirty="0" err="1" smtClean="0">
                <a:solidFill>
                  <a:schemeClr val="tx1"/>
                </a:solidFill>
                <a:latin typeface="Times New Roman" pitchFamily="18" charset="0"/>
                <a:ea typeface="+mn-ea"/>
                <a:cs typeface="+mn-cs"/>
              </a:rPr>
              <a:t>Ponzi</a:t>
            </a:r>
            <a:r>
              <a:rPr kumimoji="1" lang="en-US" sz="1200" kern="1200" dirty="0" smtClean="0">
                <a:solidFill>
                  <a:schemeClr val="tx1"/>
                </a:solidFill>
                <a:latin typeface="Times New Roman" pitchFamily="18" charset="0"/>
                <a:ea typeface="+mn-ea"/>
                <a:cs typeface="+mn-cs"/>
              </a:rPr>
              <a:t> scams, unregistered securities, promissory notes, charitable gift annuities and </a:t>
            </a:r>
            <a:r>
              <a:rPr kumimoji="1" lang="en-US" sz="1200" kern="1200" dirty="0" err="1" smtClean="0">
                <a:solidFill>
                  <a:schemeClr val="tx1"/>
                </a:solidFill>
                <a:latin typeface="Times New Roman" pitchFamily="18" charset="0"/>
                <a:ea typeface="+mn-ea"/>
                <a:cs typeface="+mn-cs"/>
              </a:rPr>
              <a:t>viatical</a:t>
            </a:r>
            <a:r>
              <a:rPr kumimoji="1" lang="en-US" sz="1200" kern="1200" dirty="0" smtClean="0">
                <a:solidFill>
                  <a:schemeClr val="tx1"/>
                </a:solidFill>
                <a:latin typeface="Times New Roman" pitchFamily="18" charset="0"/>
                <a:ea typeface="+mn-ea"/>
                <a:cs typeface="+mn-cs"/>
              </a:rPr>
              <a:t> settlements. </a:t>
            </a:r>
          </a:p>
          <a:p>
            <a:r>
              <a:rPr kumimoji="1" lang="en-US" sz="1200" b="1" kern="1200" dirty="0" smtClean="0">
                <a:solidFill>
                  <a:schemeClr val="tx1"/>
                </a:solidFill>
                <a:latin typeface="Times New Roman" pitchFamily="18" charset="0"/>
                <a:ea typeface="+mn-ea"/>
                <a:cs typeface="+mn-cs"/>
              </a:rPr>
              <a:t>3. Promissory notes.</a:t>
            </a:r>
            <a:r>
              <a:rPr kumimoji="1" lang="en-US" sz="1200" kern="1200" dirty="0" smtClean="0">
                <a:solidFill>
                  <a:schemeClr val="tx1"/>
                </a:solidFill>
                <a:latin typeface="Times New Roman" pitchFamily="18" charset="0"/>
                <a:ea typeface="+mn-ea"/>
                <a:cs typeface="+mn-cs"/>
              </a:rPr>
              <a:t> These are short-term debt instruments often sold by independent insurance agents and issued by little-known or nonexistent companies. </a:t>
            </a:r>
          </a:p>
          <a:p>
            <a:r>
              <a:rPr kumimoji="1" lang="en-US" sz="1200" b="1" kern="1200" dirty="0" smtClean="0">
                <a:solidFill>
                  <a:schemeClr val="tx1"/>
                </a:solidFill>
                <a:latin typeface="Times New Roman" pitchFamily="18" charset="0"/>
                <a:ea typeface="+mn-ea"/>
                <a:cs typeface="+mn-cs"/>
              </a:rPr>
              <a:t>4. Unscrupulous stockbrokers.</a:t>
            </a:r>
            <a:r>
              <a:rPr kumimoji="1" lang="en-US" sz="1200" kern="1200" dirty="0" smtClean="0">
                <a:solidFill>
                  <a:schemeClr val="tx1"/>
                </a:solidFill>
                <a:latin typeface="Times New Roman" pitchFamily="18" charset="0"/>
                <a:ea typeface="+mn-ea"/>
                <a:cs typeface="+mn-cs"/>
              </a:rPr>
              <a:t> As share prices tumble, some brokers cut corners or resort to outright fraud, say state securities regulators. And investors have discovered their financial adviser has been bilking them via unexplained fees, unauthorized trades or other irregularities. </a:t>
            </a:r>
          </a:p>
          <a:p>
            <a:r>
              <a:rPr kumimoji="1" lang="en-US" sz="1200" b="1" kern="1200" dirty="0" smtClean="0">
                <a:solidFill>
                  <a:schemeClr val="tx1"/>
                </a:solidFill>
                <a:latin typeface="Times New Roman" pitchFamily="18" charset="0"/>
                <a:ea typeface="+mn-ea"/>
                <a:cs typeface="+mn-cs"/>
              </a:rPr>
              <a:t>5. Affinity fraud.</a:t>
            </a:r>
            <a:r>
              <a:rPr kumimoji="1" lang="en-US" sz="1200" kern="1200" dirty="0" smtClean="0">
                <a:solidFill>
                  <a:schemeClr val="tx1"/>
                </a:solidFill>
                <a:latin typeface="Times New Roman" pitchFamily="18" charset="0"/>
                <a:ea typeface="+mn-ea"/>
                <a:cs typeface="+mn-cs"/>
              </a:rPr>
              <a:t> scammers use their victim's religious or ethnic identity to gain their trust and then steal their life savings.</a:t>
            </a:r>
          </a:p>
          <a:p>
            <a:r>
              <a:rPr kumimoji="1" lang="en-US" sz="1200" b="1" kern="1200" dirty="0" smtClean="0">
                <a:solidFill>
                  <a:schemeClr val="tx1"/>
                </a:solidFill>
                <a:latin typeface="Times New Roman" pitchFamily="18" charset="0"/>
                <a:ea typeface="+mn-ea"/>
                <a:cs typeface="+mn-cs"/>
              </a:rPr>
              <a:t>6. Unlicensed individuals, such as independent insurance agents, selling securities.</a:t>
            </a:r>
            <a:r>
              <a:rPr kumimoji="1" lang="en-US" sz="1200" kern="1200" dirty="0" smtClean="0">
                <a:solidFill>
                  <a:schemeClr val="tx1"/>
                </a:solidFill>
                <a:latin typeface="Times New Roman" pitchFamily="18" charset="0"/>
                <a:ea typeface="+mn-ea"/>
                <a:cs typeface="+mn-cs"/>
              </a:rPr>
              <a:t> Scam artists use high commissions to entice independent insurance agents into selling investments they may know little about. The person running the scam instructs the unlicensed sales force to promise high returns with little or no risk. </a:t>
            </a:r>
          </a:p>
          <a:p>
            <a:r>
              <a:rPr kumimoji="1" lang="en-US" sz="1200" kern="1200" dirty="0" smtClean="0">
                <a:solidFill>
                  <a:schemeClr val="tx1"/>
                </a:solidFill>
                <a:latin typeface="Times New Roman" pitchFamily="18" charset="0"/>
                <a:ea typeface="+mn-ea"/>
                <a:cs typeface="+mn-cs"/>
              </a:rPr>
              <a:t>Investors approached by an independent agent should first call the </a:t>
            </a:r>
            <a:r>
              <a:rPr kumimoji="1" lang="en-US" sz="1200" u="sng" kern="1200" dirty="0" smtClean="0">
                <a:solidFill>
                  <a:schemeClr val="tx1"/>
                </a:solidFill>
                <a:latin typeface="Times New Roman" pitchFamily="18" charset="0"/>
                <a:ea typeface="+mn-ea"/>
                <a:cs typeface="+mn-cs"/>
                <a:hlinkClick r:id="rId3"/>
              </a:rPr>
              <a:t>state's securities regulator</a:t>
            </a:r>
            <a:r>
              <a:rPr kumimoji="1" lang="en-US" sz="1200" kern="1200" dirty="0" smtClean="0">
                <a:solidFill>
                  <a:schemeClr val="tx1"/>
                </a:solidFill>
                <a:latin typeface="Times New Roman" pitchFamily="18" charset="0"/>
                <a:ea typeface="+mn-ea"/>
                <a:cs typeface="+mn-cs"/>
              </a:rPr>
              <a:t> and ask if the salesperson is licensed. Then ask whether the investment being offered is registered. </a:t>
            </a:r>
          </a:p>
          <a:p>
            <a:r>
              <a:rPr kumimoji="1" lang="en-US" sz="1200" b="1" kern="1200" dirty="0" smtClean="0">
                <a:solidFill>
                  <a:schemeClr val="tx1"/>
                </a:solidFill>
                <a:latin typeface="Times New Roman" pitchFamily="18" charset="0"/>
                <a:ea typeface="+mn-ea"/>
                <a:cs typeface="+mn-cs"/>
              </a:rPr>
              <a:t>7. "Prime bank" schemes. </a:t>
            </a:r>
            <a:r>
              <a:rPr kumimoji="1" lang="en-US" sz="1200" kern="1200" dirty="0" smtClean="0">
                <a:solidFill>
                  <a:schemeClr val="tx1"/>
                </a:solidFill>
                <a:latin typeface="Times New Roman" pitchFamily="18" charset="0"/>
                <a:ea typeface="+mn-ea"/>
                <a:cs typeface="+mn-cs"/>
              </a:rPr>
              <a:t>Con artists promise investors triple-digit returns through access to the investment portfolios of the world's elite banks. Purveyors of these schemes often target conspiracy theorists, promising access to the "secret" investments used by the </a:t>
            </a:r>
            <a:r>
              <a:rPr kumimoji="1" lang="en-US" sz="1200" kern="1200" dirty="0" err="1" smtClean="0">
                <a:solidFill>
                  <a:schemeClr val="tx1"/>
                </a:solidFill>
                <a:latin typeface="Times New Roman" pitchFamily="18" charset="0"/>
                <a:ea typeface="+mn-ea"/>
                <a:cs typeface="+mn-cs"/>
              </a:rPr>
              <a:t>Rothschilds</a:t>
            </a:r>
            <a:r>
              <a:rPr kumimoji="1" lang="en-US" sz="1200" kern="1200" dirty="0" smtClean="0">
                <a:solidFill>
                  <a:schemeClr val="tx1"/>
                </a:solidFill>
                <a:latin typeface="Times New Roman" pitchFamily="18" charset="0"/>
                <a:ea typeface="+mn-ea"/>
                <a:cs typeface="+mn-cs"/>
              </a:rPr>
              <a:t> or Saudi royalty. </a:t>
            </a:r>
          </a:p>
          <a:p>
            <a:r>
              <a:rPr kumimoji="1" lang="en-US" sz="1200" b="1" kern="1200" dirty="0" smtClean="0">
                <a:solidFill>
                  <a:schemeClr val="tx1"/>
                </a:solidFill>
                <a:latin typeface="Times New Roman" pitchFamily="18" charset="0"/>
                <a:ea typeface="+mn-ea"/>
                <a:cs typeface="+mn-cs"/>
              </a:rPr>
              <a:t>8. Internet fraud.</a:t>
            </a:r>
            <a:r>
              <a:rPr kumimoji="1" lang="en-US" sz="1200" kern="1200" dirty="0" smtClean="0">
                <a:solidFill>
                  <a:schemeClr val="tx1"/>
                </a:solidFill>
                <a:latin typeface="Times New Roman" pitchFamily="18" charset="0"/>
                <a:ea typeface="+mn-ea"/>
                <a:cs typeface="+mn-cs"/>
              </a:rPr>
              <a:t> According to NASAA, Internet fraud has become a booming business. Federal, state, local and foreign law-enforcement officials targeted Internet fraudsters during Operation Cyber Sweep. They identified more than 125,000 victims with estimated losses of more than $100 million and made 125 arrests. </a:t>
            </a:r>
          </a:p>
          <a:p>
            <a:r>
              <a:rPr kumimoji="1" lang="en-US" sz="1200" kern="1200" dirty="0" smtClean="0">
                <a:solidFill>
                  <a:schemeClr val="tx1"/>
                </a:solidFill>
                <a:latin typeface="Times New Roman" pitchFamily="18" charset="0"/>
                <a:ea typeface="+mn-ea"/>
                <a:cs typeface="+mn-cs"/>
              </a:rPr>
              <a:t>"The Internet has made it simple for a con artist to reach millions of potential victims at minimal cost," says </a:t>
            </a:r>
            <a:r>
              <a:rPr kumimoji="1" lang="en-US" sz="1200" kern="1200" dirty="0" err="1" smtClean="0">
                <a:solidFill>
                  <a:schemeClr val="tx1"/>
                </a:solidFill>
                <a:latin typeface="Times New Roman" pitchFamily="18" charset="0"/>
                <a:ea typeface="+mn-ea"/>
                <a:cs typeface="+mn-cs"/>
              </a:rPr>
              <a:t>Lambiase</a:t>
            </a:r>
            <a:r>
              <a:rPr kumimoji="1" lang="en-US" sz="1200" kern="1200" dirty="0" smtClean="0">
                <a:solidFill>
                  <a:schemeClr val="tx1"/>
                </a:solidFill>
                <a:latin typeface="Times New Roman" pitchFamily="18" charset="0"/>
                <a:ea typeface="+mn-ea"/>
                <a:cs typeface="+mn-cs"/>
              </a:rPr>
              <a:t>. "Many of the online scams regulators see today are merely new versions of schemes that have been fleecing off-line investors for years."</a:t>
            </a:r>
          </a:p>
          <a:p>
            <a:r>
              <a:rPr kumimoji="1" lang="en-US" sz="1200" b="1" kern="1200" dirty="0" smtClean="0">
                <a:solidFill>
                  <a:schemeClr val="tx1"/>
                </a:solidFill>
                <a:latin typeface="Times New Roman" pitchFamily="18" charset="0"/>
                <a:ea typeface="+mn-ea"/>
                <a:cs typeface="+mn-cs"/>
              </a:rPr>
              <a:t>9. Mutual fund business practices. </a:t>
            </a:r>
            <a:r>
              <a:rPr kumimoji="1" lang="en-US" sz="1200" kern="1200" dirty="0" smtClean="0">
                <a:solidFill>
                  <a:schemeClr val="tx1"/>
                </a:solidFill>
                <a:latin typeface="Times New Roman" pitchFamily="18" charset="0"/>
                <a:ea typeface="+mn-ea"/>
                <a:cs typeface="+mn-cs"/>
              </a:rPr>
              <a:t>Recent mutual fund scandals have made the national news and attracted the attention of investors and launched several investigations. </a:t>
            </a:r>
          </a:p>
          <a:p>
            <a:r>
              <a:rPr kumimoji="1" lang="en-US" sz="1200" b="1" kern="1200" dirty="0" smtClean="0">
                <a:solidFill>
                  <a:schemeClr val="tx1"/>
                </a:solidFill>
                <a:latin typeface="Times New Roman" pitchFamily="18" charset="0"/>
                <a:ea typeface="+mn-ea"/>
                <a:cs typeface="+mn-cs"/>
              </a:rPr>
              <a:t>10. Variable annuities.</a:t>
            </a:r>
            <a:r>
              <a:rPr kumimoji="1" lang="en-US" sz="1200" kern="1200" dirty="0" smtClean="0">
                <a:solidFill>
                  <a:schemeClr val="tx1"/>
                </a:solidFill>
                <a:latin typeface="Times New Roman" pitchFamily="18" charset="0"/>
                <a:ea typeface="+mn-ea"/>
                <a:cs typeface="+mn-cs"/>
              </a:rPr>
              <a:t> As sales of variable annuities have risen, so have complaints from investors -- most notably, the omission of disclosure about costly surrender charges and steep sales commissions. According to the NASAA, variable annuities are often pitched to seniors through investment seminars -- but regulators say these products are unsuitable for many retirees. </a:t>
            </a:r>
          </a:p>
          <a:p>
            <a:pPr algn="l" eaLnBrk="1" hangingPunct="1">
              <a:buFont typeface="Wingdings 2" pitchFamily="18" charset="2"/>
              <a:buNone/>
            </a:pPr>
            <a:r>
              <a:rPr lang="en-US" dirty="0" smtClean="0"/>
              <a:t> </a:t>
            </a:r>
            <a:r>
              <a:rPr lang="en-US" sz="1200" dirty="0" smtClean="0"/>
              <a:t>FBI Investment Fraud Hotline</a:t>
            </a:r>
          </a:p>
          <a:p>
            <a:pPr algn="l" eaLnBrk="1" hangingPunct="1">
              <a:buFont typeface="Wingdings 2" pitchFamily="18" charset="2"/>
              <a:buNone/>
            </a:pPr>
            <a:r>
              <a:rPr lang="en-US" sz="1100" dirty="0" smtClean="0"/>
              <a:t>(210)650-6777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F750670-B540-48F6-B1B7-1E1CF8A7D0C7}" type="slidenum">
              <a:rPr lang="en-US" smtClean="0"/>
              <a:pPr/>
              <a:t>18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z="1200" dirty="0" smtClean="0"/>
              <a:t>Sweetheart scams can arrive by e-mail, spam, online profile, classifieds, or chat rooms.</a:t>
            </a:r>
          </a:p>
          <a:p>
            <a:pPr eaLnBrk="1" hangingPunct="1"/>
            <a:r>
              <a:rPr lang="en-US" sz="1200" dirty="0" smtClean="0"/>
              <a:t>Grocery stores, banks, and casinos</a:t>
            </a:r>
          </a:p>
          <a:p>
            <a:pPr eaLnBrk="1" hangingPunct="1"/>
            <a:r>
              <a:rPr lang="en-US" sz="1200" dirty="0" smtClean="0"/>
              <a:t>About 30% of online personalities are scams</a:t>
            </a:r>
          </a:p>
          <a:p>
            <a:pPr eaLnBrk="1" hangingPunct="1"/>
            <a:r>
              <a:rPr lang="en-US" sz="1200" dirty="0" smtClean="0"/>
              <a:t>Romance turns to money requests or to cash checks and wire funds, or provide personal banking information</a:t>
            </a:r>
          </a:p>
          <a:p>
            <a:pPr eaLnBrk="1" hangingPunct="1"/>
            <a:r>
              <a:rPr lang="en-US" sz="1200" dirty="0" smtClean="0"/>
              <a:t>Prosecution is difficult because the victim rarely cooperates</a:t>
            </a:r>
          </a:p>
          <a:p>
            <a:pPr algn="ctr" eaLnBrk="1" hangingPunct="1">
              <a:buFont typeface="Wingdings 2" pitchFamily="18" charset="2"/>
              <a:buNone/>
            </a:pPr>
            <a:r>
              <a:rPr lang="en-US" sz="1200" dirty="0" smtClean="0">
                <a:hlinkClick r:id="rId3"/>
              </a:rPr>
              <a:t>www.romancescams.org</a:t>
            </a:r>
            <a:endParaRPr lang="en-US" sz="1200" dirty="0" smtClean="0"/>
          </a:p>
          <a:p>
            <a:pPr algn="ctr" eaLnBrk="1" hangingPunct="1">
              <a:buFont typeface="Wingdings 2" pitchFamily="18" charset="2"/>
              <a:buNone/>
            </a:pPr>
            <a:r>
              <a:rPr lang="en-US" sz="1200" dirty="0" smtClean="0">
                <a:hlinkClick r:id="rId4"/>
              </a:rPr>
              <a:t>www.scamwatch.gov.au</a:t>
            </a:r>
            <a:endParaRPr lang="en-US" sz="1200" dirty="0" smtClean="0"/>
          </a:p>
          <a:p>
            <a:pPr algn="ctr" eaLnBrk="1" hangingPunct="1">
              <a:buFont typeface="Wingdings 2" pitchFamily="18" charset="2"/>
              <a:buNone/>
            </a:pPr>
            <a:r>
              <a:rPr lang="en-US" sz="1200" dirty="0" smtClean="0"/>
              <a:t>http://www.wiserwomen.org/pdf_files/nurses/WISERNurseScam.pdf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0563934-8036-4349-8ADC-A4787B492319}" type="slidenum">
              <a:rPr lang="en-US" smtClean="0"/>
              <a:pPr/>
              <a:t>20</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mtClean="0"/>
              <a:t>And the biggest cash windfall for criminals is mortgage fraud.  How does it work?  Here is one scenario.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2507270-0195-4A84-AF53-7913AAD98F91}" type="slidenum">
              <a:rPr lang="en-US" smtClean="0"/>
              <a:pPr/>
              <a:t>21</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smtClean="0"/>
              <a:t>Another way to separate the owner from the house and/or equity in the house.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97EFFEF-689D-40C3-87FE-5BD08CFF228A}" type="slidenum">
              <a:rPr lang="en-US" smtClean="0"/>
              <a:pPr/>
              <a:t>22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88A58AA-0A50-4F76-A70A-8C6E760C0507}" type="slidenum">
              <a:rPr lang="en-US" smtClean="0"/>
              <a:pPr/>
              <a:t>23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smtClean="0"/>
              <a:t>What can you do if you are involved in mortgage fraud, or suspect mortgage fraud?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064D845-3E84-496D-9A36-256EC21A42B7}" type="slidenum">
              <a:rPr lang="en-US" smtClean="0"/>
              <a:pPr/>
              <a:t>24</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3541160-9687-4E12-8B09-DE872178C666}" type="slidenum">
              <a:rPr lang="en-US" smtClean="0"/>
              <a:pPr/>
              <a:t>25</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7B6B002-72D4-4301-A2E4-A91D5DF590E0}" type="slidenum">
              <a:rPr lang="en-US" smtClean="0"/>
              <a:pPr/>
              <a:t>26</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3057702-B4B7-41A9-8A5F-9081703A1A0E}" type="slidenum">
              <a:rPr lang="en-US" smtClean="0"/>
              <a:pPr/>
              <a:t>27</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USDOJ polls indicate that crime and the fear of crime impact severely on older adults.  We must identify and offer ways to deal effectively with crimes targeting them.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95E5445-E4ED-4A65-82A4-5381A43A9187}" type="slidenum">
              <a:rPr lang="en-US" smtClean="0"/>
              <a:pPr/>
              <a:t>28</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dirty="0" smtClean="0"/>
              <a:t>Frauds and scams, purse-snatching, pick-pocketing, theft of checks from the mail, and crimes in long-term care settings more often happen to older adults, according to AARP studies.   Financial crimes of many degrees of severity are increasingly being uncovered.  Abuse is another crime that specifically targets older adults.</a:t>
            </a:r>
          </a:p>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E532B44-B98D-4EFF-B055-3D4E50DE692E}" type="slidenum">
              <a:rPr lang="en-US" smtClean="0"/>
              <a:pPr/>
              <a:t>29</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D3671A7-F643-4D1A-9A0E-C19835DC90E0}" type="slidenum">
              <a:rPr lang="en-US" smtClean="0"/>
              <a:pPr/>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smtClean="0"/>
              <a:t>Gather together your partners dedicated to curbing crimes committed against older adults.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952342E-CF68-43F4-AE49-974B7F8408FB}" type="slidenum">
              <a:rPr lang="en-US" smtClean="0"/>
              <a:pPr/>
              <a:t>31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smtClean="0"/>
              <a:t>What is the first step of a Triad?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3998348-570C-4409-A2C9-EBB759F9A925}" type="slidenum">
              <a:rPr lang="en-US" smtClean="0"/>
              <a:pPr/>
              <a:t>32</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31B094A-CCC7-4382-BD83-E0291ADB6122}" type="slidenum">
              <a:rPr lang="en-US" smtClean="0"/>
              <a:pPr/>
              <a:t>33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8A0BEE4-CCB1-45CB-9D3C-EF4B379A766F}" type="slidenum">
              <a:rPr lang="en-US" smtClean="0"/>
              <a:pPr/>
              <a:t>34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C68CE6D-76FA-42C0-B397-573EB51CFD9B}" type="slidenum">
              <a:rPr lang="en-US" smtClean="0"/>
              <a:pPr/>
              <a:t>35</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z="1200" dirty="0" smtClean="0"/>
              <a:t>Brings together all interested parties to create a safer community for older adults</a:t>
            </a:r>
          </a:p>
          <a:p>
            <a:pPr eaLnBrk="1" hangingPunct="1"/>
            <a:r>
              <a:rPr lang="en-US" sz="1200" dirty="0" smtClean="0"/>
              <a:t>Affords an older adult voice in programs being planned for them</a:t>
            </a:r>
          </a:p>
          <a:p>
            <a:pPr eaLnBrk="1" hangingPunct="1"/>
            <a:r>
              <a:rPr lang="en-US" sz="1200" dirty="0" smtClean="0"/>
              <a:t>Allows senior adults to help senior adults</a:t>
            </a:r>
          </a:p>
          <a:p>
            <a:pPr eaLnBrk="1" hangingPunct="1"/>
            <a:r>
              <a:rPr lang="en-US" sz="1200" dirty="0" smtClean="0"/>
              <a:t>Saves law enforcement MANPOWER through volunteerism</a:t>
            </a:r>
          </a:p>
          <a:p>
            <a:pPr eaLnBrk="1" hangingPunct="1"/>
            <a:r>
              <a:rPr lang="en-US" sz="1200" dirty="0" smtClean="0"/>
              <a:t>Builds trust between law enforcement and the community</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546F4E1-8175-420D-A49C-C211451FE369}" type="slidenum">
              <a:rPr lang="en-US" smtClean="0"/>
              <a:pPr/>
              <a:t>36</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buFontTx/>
              <a:buNone/>
            </a:pPr>
            <a:r>
              <a:rPr lang="en-US" dirty="0" smtClean="0"/>
              <a:t>You have a SALT Council – now what?</a:t>
            </a:r>
            <a:r>
              <a:rPr lang="en-US" sz="1200" b="1" dirty="0" smtClean="0"/>
              <a:t> </a:t>
            </a:r>
          </a:p>
          <a:p>
            <a:pPr eaLnBrk="1" hangingPunct="1">
              <a:buFontTx/>
              <a:buNone/>
            </a:pPr>
            <a:endParaRPr lang="en-US" sz="1200" b="1" dirty="0" smtClean="0"/>
          </a:p>
          <a:p>
            <a:pPr eaLnBrk="1" hangingPunct="1">
              <a:buFontTx/>
              <a:buNone/>
            </a:pPr>
            <a:r>
              <a:rPr lang="en-US" sz="1200" b="1" dirty="0" smtClean="0"/>
              <a:t>Educate seniors on:</a:t>
            </a:r>
          </a:p>
          <a:p>
            <a:pPr eaLnBrk="1" hangingPunct="1"/>
            <a:r>
              <a:rPr lang="en-US" sz="1200" b="1" dirty="0" smtClean="0"/>
              <a:t>Safety issues</a:t>
            </a:r>
          </a:p>
          <a:p>
            <a:pPr eaLnBrk="1" hangingPunct="1"/>
            <a:r>
              <a:rPr lang="en-US" sz="1200" b="1" dirty="0" smtClean="0"/>
              <a:t>Avoiding criminal victimization</a:t>
            </a:r>
          </a:p>
          <a:p>
            <a:pPr eaLnBrk="1" hangingPunct="1"/>
            <a:r>
              <a:rPr lang="en-US" sz="1200" b="1" dirty="0" smtClean="0"/>
              <a:t>Fraud and scams</a:t>
            </a:r>
          </a:p>
          <a:p>
            <a:pPr eaLnBrk="1" hangingPunct="1"/>
            <a:r>
              <a:rPr lang="en-US" sz="1200" b="1" dirty="0" smtClean="0"/>
              <a:t>Financial Crimes</a:t>
            </a:r>
          </a:p>
          <a:p>
            <a:pPr eaLnBrk="1" hangingPunct="1"/>
            <a:r>
              <a:rPr lang="en-US" sz="1200" b="1" dirty="0" smtClean="0"/>
              <a:t>Elder abuse</a:t>
            </a:r>
          </a:p>
          <a:p>
            <a:pPr eaLnBrk="1" hangingPunct="1"/>
            <a:r>
              <a:rPr lang="en-US" sz="1200" b="1" dirty="0" smtClean="0"/>
              <a:t>Law enforcement activities</a:t>
            </a:r>
          </a:p>
          <a:p>
            <a:pPr eaLnBrk="1" hangingPunct="1"/>
            <a:r>
              <a:rPr lang="en-US" sz="1200" b="1" dirty="0" smtClean="0"/>
              <a:t>Legal system</a:t>
            </a:r>
          </a:p>
          <a:p>
            <a:pPr eaLnBrk="1" hangingPunct="1"/>
            <a:r>
              <a:rPr lang="en-US" sz="1200" b="1" dirty="0" smtClean="0"/>
              <a:t>Social aspect / teamwork</a:t>
            </a:r>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0E81A44-C599-40C0-AFAD-D6A7D3CB464F}" type="slidenum">
              <a:rPr lang="en-US" smtClean="0"/>
              <a:pPr/>
              <a:t>37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839456B-51BE-416E-83D6-CEF6927FC9D0}" type="slidenum">
              <a:rPr lang="en-US" smtClean="0"/>
              <a:pPr/>
              <a:t>38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Department of Justice’s Bureau of Justice Statistics report older adults as the least affected by crime.  However, the National Center on Elder Abuse,</a:t>
            </a:r>
            <a:r>
              <a:rPr lang="en-US" baseline="0" dirty="0" smtClean="0"/>
              <a:t> backed by studies done by AARP demonstrate that as much as 84% of older adults do not report crimes perpetrated against them.  In between, Older adults are losing their wealth, their health, and their self worth.</a:t>
            </a:r>
            <a:endParaRPr lang="en-US" dirty="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some of the top types of financial</a:t>
            </a:r>
            <a:r>
              <a:rPr lang="en-US" baseline="0" dirty="0" smtClean="0"/>
              <a:t> victimization that affect older adults.</a:t>
            </a:r>
            <a:endParaRPr lang="en-US" dirty="0"/>
          </a:p>
        </p:txBody>
      </p:sp>
      <p:sp>
        <p:nvSpPr>
          <p:cNvPr id="4" name="Slide Number Placeholder 3"/>
          <p:cNvSpPr>
            <a:spLocks noGrp="1"/>
          </p:cNvSpPr>
          <p:nvPr>
            <p:ph type="sldNum" sz="quarter" idx="10"/>
          </p:nvPr>
        </p:nvSpPr>
        <p:spPr/>
        <p:txBody>
          <a:bodyPr/>
          <a:lstStyle/>
          <a:p>
            <a:pPr>
              <a:defRPr/>
            </a:pPr>
            <a:fld id="{772C3406-0B7E-4D7F-A411-19275267C68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1A43C48-0159-4A1F-A237-16E6280C806F}" type="slidenum">
              <a:rPr lang="en-US" smtClean="0"/>
              <a:pPr/>
              <a:t>6</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US" dirty="0" smtClean="0"/>
              <a:t>Here</a:t>
            </a:r>
            <a:r>
              <a:rPr lang="en-US" baseline="0" dirty="0" smtClean="0"/>
              <a:t> is the top list of FTC Complaints.  How many of these do you think directly target older adults?</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9DD7DBD-532A-4646-B6B8-C83041713BE2}" type="slidenum">
              <a:rPr lang="en-US" smtClean="0"/>
              <a:pPr/>
              <a:t>7</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dirty="0" smtClean="0"/>
              <a:t>These are the FTC complaints that affect older adults!  Lets look at a few of these.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D7FF142-A219-4A0A-8F78-97AF3D805A2E}" type="slidenum">
              <a:rPr lang="en-US" smtClean="0"/>
              <a:pPr/>
              <a:t>8</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hlinkClick r:id="rId3" action="ppaction://hlinkfile"/>
              </a:rPr>
              <a:t>IDTheft</a:t>
            </a:r>
            <a:r>
              <a:rPr lang="en-US" dirty="0" smtClean="0">
                <a:hlinkClick r:id="rId3" action="ppaction://hlinkfile"/>
              </a:rPr>
              <a:t> Consumer Education Kit </a:t>
            </a:r>
            <a:r>
              <a:rPr lang="en-US" dirty="0" smtClean="0"/>
              <a:t>[</a:t>
            </a:r>
            <a:r>
              <a:rPr lang="en-US" dirty="0" smtClean="0">
                <a:hlinkClick r:id="rId4" action="ppaction://hlinkfile"/>
              </a:rPr>
              <a:t>en </a:t>
            </a:r>
            <a:r>
              <a:rPr lang="en-US" dirty="0" err="1" smtClean="0">
                <a:hlinkClick r:id="rId4" action="ppaction://hlinkfile"/>
              </a:rPr>
              <a:t>español</a:t>
            </a:r>
            <a:r>
              <a:rPr lang="en-US" dirty="0" smtClean="0"/>
              <a:t>] Folder/Kit includes everything you need to educate your community about how to deter, detect, and defend against identity theft. DVD of 10 minute video, CD with resources, How-To Guide, publication samples. 9"x12", color. Maximum order of 10 copies. http://www.ftc.gov/bcp/edu/microsites/idtheft/consumers/deter-detect-defend.html </a:t>
            </a:r>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025D729-7073-42FF-B334-0E3FDF680E12}" type="slidenum">
              <a:rPr lang="en-US" smtClean="0"/>
              <a:pPr/>
              <a:t>9</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dirty="0" smtClean="0"/>
              <a:t>What to do if you are the victim of ID theft.  But what can you do to deter identity theft?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7B3E640E-E031-468D-BA64-6D34070C813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FECCEBB-B55A-4A7C-A5B6-2896EB9189C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A1C2C87-EFDB-4C65-AEA0-9DFEDEF6D70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325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0" y="1676400"/>
            <a:ext cx="33147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53100" y="1676400"/>
            <a:ext cx="33147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53100" y="3771900"/>
            <a:ext cx="33147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9"/>
          <p:cNvSpPr>
            <a:spLocks noGrp="1"/>
          </p:cNvSpPr>
          <p:nvPr>
            <p:ph type="dt" sz="half" idx="10"/>
          </p:nvPr>
        </p:nvSpPr>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p:txBody>
          <a:bodyPr/>
          <a:lstStyle>
            <a:lvl1pPr>
              <a:defRPr/>
            </a:lvl1pPr>
          </a:lstStyle>
          <a:p>
            <a:pPr>
              <a:defRPr/>
            </a:pPr>
            <a:fld id="{BCE149E2-E3CF-4CD3-88A2-EF8566AB4F1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325562"/>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286000" y="1676400"/>
            <a:ext cx="6781800" cy="4038600"/>
          </a:xfrm>
        </p:spPr>
        <p:txBody>
          <a:bodyPr>
            <a:normAutofit/>
          </a:bodyPr>
          <a:lstStyle/>
          <a:p>
            <a:pPr lvl="0"/>
            <a:endParaRPr lang="en-US" noProof="0" smtClean="0"/>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0E24DD1-B983-46EB-9550-7FD494F06D8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325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0" y="1676400"/>
            <a:ext cx="33147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53100" y="1676400"/>
            <a:ext cx="3314700" cy="4038600"/>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8CE437A-D4E1-490C-B962-F9E7F353D1D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32556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0" y="1676400"/>
            <a:ext cx="3314700" cy="4038600"/>
          </a:xfrm>
        </p:spPr>
        <p:txBody>
          <a:bodyPr>
            <a:normAutofit/>
          </a:bodyPr>
          <a:lstStyle/>
          <a:p>
            <a:pPr lvl="0"/>
            <a:endParaRPr lang="en-US" noProof="0" smtClean="0"/>
          </a:p>
        </p:txBody>
      </p:sp>
      <p:sp>
        <p:nvSpPr>
          <p:cNvPr id="4" name="Text Placeholder 3"/>
          <p:cNvSpPr>
            <a:spLocks noGrp="1"/>
          </p:cNvSpPr>
          <p:nvPr>
            <p:ph type="body" sz="half" idx="2"/>
          </p:nvPr>
        </p:nvSpPr>
        <p:spPr>
          <a:xfrm>
            <a:off x="5753100" y="1676400"/>
            <a:ext cx="33147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96C7CD5-F337-4286-B8F8-062A01AF2C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504717D-4762-4510-8A73-A08782E1683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1BE04F-D4DB-4197-B07D-E8E59848DDB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24C04CA-922E-47FB-90BB-622E769A971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44AC82EB-E5AD-4EF9-96E0-E6E4EE83A5E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7B515F4-F837-442C-95A4-97A9AD1C53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B8634C6F-B9D6-4EFD-8066-F70A2761103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EA0D3BE-60B3-4B79-88B6-CC059F9FB8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51C0ADC-2917-4B84-883C-A76DF22AC31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4100"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4101"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5B9655C3-7AFC-4936-ABED-A2465EDBE15B}" type="slidenum">
              <a:rPr lang="en-US"/>
              <a:pPr>
                <a:defRPr/>
              </a:pPr>
              <a:t>‹#›</a:t>
            </a:fld>
            <a:endParaRPr lang="en-US"/>
          </a:p>
        </p:txBody>
      </p:sp>
      <p:grpSp>
        <p:nvGrpSpPr>
          <p:cNvPr id="4105"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47" r:id="rId1"/>
    <p:sldLayoutId id="2147483835" r:id="rId2"/>
    <p:sldLayoutId id="2147483848" r:id="rId3"/>
    <p:sldLayoutId id="2147483836" r:id="rId4"/>
    <p:sldLayoutId id="2147483837" r:id="rId5"/>
    <p:sldLayoutId id="2147483838" r:id="rId6"/>
    <p:sldLayoutId id="2147483839" r:id="rId7"/>
    <p:sldLayoutId id="2147483840" r:id="rId8"/>
    <p:sldLayoutId id="2147483849" r:id="rId9"/>
    <p:sldLayoutId id="2147483841" r:id="rId10"/>
    <p:sldLayoutId id="2147483842" r:id="rId11"/>
    <p:sldLayoutId id="2147483843" r:id="rId12"/>
    <p:sldLayoutId id="2147483844" r:id="rId13"/>
    <p:sldLayoutId id="2147483845" r:id="rId14"/>
    <p:sldLayoutId id="2147483846" r:id="rId15"/>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ftc.g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wmf"/></Relationships>
</file>

<file path=ppt/slides/_rels/slide25.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hyperlink" Target="http://www.mowaa.org/Page.aspx?pid=183" TargetMode="External"/><Relationship Id="rId13" Type="http://schemas.openxmlformats.org/officeDocument/2006/relationships/image" Target="../media/image16.png"/><Relationship Id="rId14"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24.xml"/><Relationship Id="rId4" Type="http://schemas.openxmlformats.org/officeDocument/2006/relationships/oleObject" Target="../embeddings/oleObject1.bin"/><Relationship Id="rId5" Type="http://schemas.openxmlformats.org/officeDocument/2006/relationships/image" Target="../media/image2.wmf"/><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hyperlink" Target="http://www.seniorcorps.gov/Default.asp" TargetMode="External"/><Relationship Id="rId9" Type="http://schemas.openxmlformats.org/officeDocument/2006/relationships/image" Target="../media/image14.png"/><Relationship Id="rId10" Type="http://schemas.openxmlformats.org/officeDocument/2006/relationships/hyperlink" Target="http://www.aarp.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wmf"/></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w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audio" Target="../media/audio1.wa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24.png"/><Relationship Id="rId5" Type="http://schemas.openxmlformats.org/officeDocument/2006/relationships/oleObject" Target="../embeddings/oleObject2.bin"/><Relationship Id="rId6" Type="http://schemas.openxmlformats.org/officeDocument/2006/relationships/image" Target="../media/image23.w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oleObject" Target="../embeddings/oleObject3.bin"/><Relationship Id="rId7" Type="http://schemas.openxmlformats.org/officeDocument/2006/relationships/image" Target="../media/image33.wmf"/><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990600" y="1905000"/>
            <a:ext cx="7772400" cy="2819400"/>
          </a:xfrm>
        </p:spPr>
        <p:txBody>
          <a:bodyPr>
            <a:noAutofit/>
          </a:bodyPr>
          <a:lstStyle/>
          <a:p>
            <a:pPr eaLnBrk="1" fontAlgn="auto" hangingPunct="1">
              <a:spcAft>
                <a:spcPts val="0"/>
              </a:spcAft>
              <a:defRPr/>
            </a:pPr>
            <a:r>
              <a:rPr lang="en-US" sz="5400" dirty="0" smtClean="0"/>
              <a:t>Triad – Top Schemes, Scams, and types of Older Adult Abuse</a:t>
            </a:r>
          </a:p>
        </p:txBody>
      </p:sp>
      <p:sp>
        <p:nvSpPr>
          <p:cNvPr id="8195" name="Rectangle 3"/>
          <p:cNvSpPr>
            <a:spLocks noGrp="1" noChangeArrowheads="1"/>
          </p:cNvSpPr>
          <p:nvPr>
            <p:ph type="subTitle" idx="1"/>
          </p:nvPr>
        </p:nvSpPr>
        <p:spPr>
          <a:xfrm>
            <a:off x="2133600" y="5105400"/>
            <a:ext cx="6629400" cy="1295400"/>
          </a:xfrm>
        </p:spPr>
        <p:txBody>
          <a:bodyPr/>
          <a:lstStyle/>
          <a:p>
            <a:pPr marR="0" eaLnBrk="1" hangingPunct="1"/>
            <a:r>
              <a:rPr lang="en-US" sz="2800" smtClean="0"/>
              <a:t>What they are.  What you can do to keep your community informed</a:t>
            </a:r>
          </a:p>
        </p:txBody>
      </p:sp>
      <p:pic>
        <p:nvPicPr>
          <p:cNvPr id="8196" name="Picture 6"/>
          <p:cNvPicPr preferRelativeResize="0">
            <a:picLocks noChangeArrowheads="1"/>
          </p:cNvPicPr>
          <p:nvPr/>
        </p:nvPicPr>
        <p:blipFill>
          <a:blip r:embed="rId3" cstate="print"/>
          <a:srcRect/>
          <a:stretch>
            <a:fillRect/>
          </a:stretch>
        </p:blipFill>
        <p:spPr bwMode="auto">
          <a:xfrm>
            <a:off x="6391275" y="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 Identity Theft</a:t>
            </a:r>
            <a:endParaRPr lang="en-US" dirty="0"/>
          </a:p>
        </p:txBody>
      </p:sp>
      <p:sp>
        <p:nvSpPr>
          <p:cNvPr id="3" name="Content Placeholder 2"/>
          <p:cNvSpPr>
            <a:spLocks noGrp="1"/>
          </p:cNvSpPr>
          <p:nvPr>
            <p:ph idx="1"/>
          </p:nvPr>
        </p:nvSpPr>
        <p:spPr/>
        <p:txBody>
          <a:bodyPr/>
          <a:lstStyle/>
          <a:p>
            <a:r>
              <a:rPr lang="en-US" dirty="0" smtClean="0"/>
              <a:t>Deter identity thieves by safeguarding your information</a:t>
            </a:r>
          </a:p>
          <a:p>
            <a:r>
              <a:rPr lang="en-US" dirty="0" smtClean="0"/>
              <a:t>Shred financial documents </a:t>
            </a:r>
          </a:p>
          <a:p>
            <a:r>
              <a:rPr lang="en-US" dirty="0" smtClean="0"/>
              <a:t>Protect your Social Security number. </a:t>
            </a:r>
          </a:p>
          <a:p>
            <a:r>
              <a:rPr lang="en-US" dirty="0" smtClean="0"/>
              <a:t>Don’t give out personal information on the phone, through the mail, or over the Internet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 Identity Theft</a:t>
            </a:r>
            <a:endParaRPr lang="en-US" dirty="0"/>
          </a:p>
        </p:txBody>
      </p:sp>
      <p:sp>
        <p:nvSpPr>
          <p:cNvPr id="3" name="Content Placeholder 2"/>
          <p:cNvSpPr>
            <a:spLocks noGrp="1"/>
          </p:cNvSpPr>
          <p:nvPr>
            <p:ph idx="1"/>
          </p:nvPr>
        </p:nvSpPr>
        <p:spPr/>
        <p:txBody>
          <a:bodyPr/>
          <a:lstStyle/>
          <a:p>
            <a:r>
              <a:rPr kumimoji="1" lang="en-US" sz="2800" dirty="0" smtClean="0">
                <a:latin typeface="Times New Roman" pitchFamily="18" charset="0"/>
              </a:rPr>
              <a:t>Detect suspicious activity by routinely monitoring your financial accounts &amp; billing statements</a:t>
            </a:r>
          </a:p>
          <a:p>
            <a:pPr>
              <a:buNone/>
            </a:pPr>
            <a:endParaRPr kumimoji="1" lang="en-US" sz="2800" dirty="0" smtClean="0">
              <a:latin typeface="Times New Roman" pitchFamily="18" charset="0"/>
            </a:endParaRPr>
          </a:p>
          <a:p>
            <a:r>
              <a:rPr kumimoji="1" lang="en-US" sz="2800" b="1" dirty="0" smtClean="0">
                <a:latin typeface="Times New Roman" pitchFamily="18" charset="0"/>
              </a:rPr>
              <a:t>Be alert to signs that require immediate attention:</a:t>
            </a:r>
            <a:endParaRPr kumimoji="1" lang="en-US" sz="2800" dirty="0" smtClean="0">
              <a:latin typeface="Times New Roman" pitchFamily="18" charset="0"/>
            </a:endParaRPr>
          </a:p>
          <a:p>
            <a:pPr lvl="1"/>
            <a:r>
              <a:rPr kumimoji="1" lang="en-US" dirty="0" smtClean="0">
                <a:latin typeface="Times New Roman" pitchFamily="18" charset="0"/>
              </a:rPr>
              <a:t>Mail or bills that do not arrive </a:t>
            </a:r>
          </a:p>
          <a:p>
            <a:pPr lvl="1"/>
            <a:r>
              <a:rPr kumimoji="1" lang="en-US" dirty="0" smtClean="0">
                <a:latin typeface="Times New Roman" pitchFamily="18" charset="0"/>
              </a:rPr>
              <a:t>Unexpected credit cards or account statements.</a:t>
            </a:r>
          </a:p>
          <a:p>
            <a:pPr lvl="1"/>
            <a:r>
              <a:rPr kumimoji="1" lang="en-US" dirty="0" smtClean="0">
                <a:latin typeface="Times New Roman" pitchFamily="18" charset="0"/>
              </a:rPr>
              <a:t>Denials of credit </a:t>
            </a:r>
          </a:p>
          <a:p>
            <a:pPr lvl="1"/>
            <a:r>
              <a:rPr kumimoji="1" lang="en-US" dirty="0" smtClean="0">
                <a:latin typeface="Times New Roman" pitchFamily="18" charset="0"/>
              </a:rPr>
              <a:t>Calls or letters about purchases you did not make.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Defend Against Identity Theft</a:t>
            </a:r>
            <a:endParaRPr lang="en-US" dirty="0"/>
          </a:p>
        </p:txBody>
      </p:sp>
      <p:sp>
        <p:nvSpPr>
          <p:cNvPr id="3" name="Content Placeholder 2"/>
          <p:cNvSpPr>
            <a:spLocks noGrp="1"/>
          </p:cNvSpPr>
          <p:nvPr>
            <p:ph idx="1"/>
          </p:nvPr>
        </p:nvSpPr>
        <p:spPr/>
        <p:txBody>
          <a:bodyPr/>
          <a:lstStyle/>
          <a:p>
            <a:r>
              <a:rPr kumimoji="1" lang="en-US" sz="2800" dirty="0" smtClean="0">
                <a:latin typeface="Times New Roman" pitchFamily="18" charset="0"/>
              </a:rPr>
              <a:t>Defend against Identity Theft as soon as you suspect a problem</a:t>
            </a:r>
          </a:p>
          <a:p>
            <a:r>
              <a:rPr kumimoji="1" lang="en-US" sz="2800" b="1" dirty="0" smtClean="0">
                <a:latin typeface="Times New Roman" pitchFamily="18" charset="0"/>
              </a:rPr>
              <a:t>Place a “Fraud Alert” on your credit reports, and review the reports carefully. </a:t>
            </a:r>
            <a:endParaRPr kumimoji="1" lang="en-US" sz="2800" dirty="0" smtClean="0">
              <a:latin typeface="Times New Roman" pitchFamily="18" charset="0"/>
            </a:endParaRPr>
          </a:p>
          <a:p>
            <a:r>
              <a:rPr kumimoji="1" lang="en-US" sz="2800" dirty="0" smtClean="0">
                <a:latin typeface="Times New Roman" pitchFamily="18" charset="0"/>
              </a:rPr>
              <a:t>The three nationwide credit reporting companies have toll-free numbers for placing an initial 90‑day fraud alert; a call to one company is sufficient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304800"/>
            <a:ext cx="8229600" cy="1543050"/>
          </a:xfrm>
        </p:spPr>
        <p:txBody>
          <a:bodyPr/>
          <a:lstStyle/>
          <a:p>
            <a:pPr eaLnBrk="1" hangingPunct="1"/>
            <a:r>
              <a:rPr lang="en-US" sz="4800" smtClean="0"/>
              <a:t>Prizes, Sweepstakes, and Lotteries – Oh My! </a:t>
            </a:r>
          </a:p>
        </p:txBody>
      </p:sp>
      <p:sp>
        <p:nvSpPr>
          <p:cNvPr id="17411" name="Rectangle 3"/>
          <p:cNvSpPr>
            <a:spLocks noGrp="1" noChangeArrowheads="1"/>
          </p:cNvSpPr>
          <p:nvPr>
            <p:ph idx="1"/>
          </p:nvPr>
        </p:nvSpPr>
        <p:spPr>
          <a:xfrm>
            <a:off x="304800" y="1981200"/>
            <a:ext cx="8610600" cy="4419600"/>
          </a:xfrm>
        </p:spPr>
        <p:txBody>
          <a:bodyPr/>
          <a:lstStyle/>
          <a:p>
            <a:pPr eaLnBrk="1" hangingPunct="1"/>
            <a:r>
              <a:rPr lang="en-US" sz="2800" smtClean="0"/>
              <a:t>Scammers use a free promotion to convince consumers to send in money to claim a prize</a:t>
            </a:r>
          </a:p>
          <a:p>
            <a:pPr eaLnBrk="1" hangingPunct="1"/>
            <a:r>
              <a:rPr lang="en-US" sz="2800" smtClean="0"/>
              <a:t>To claim the prize, a fee to cover taxes or service charges are required</a:t>
            </a:r>
          </a:p>
          <a:p>
            <a:pPr eaLnBrk="1" hangingPunct="1"/>
            <a:r>
              <a:rPr lang="en-US" sz="2800" smtClean="0"/>
              <a:t>Scammers convince the consumer to wire money to a foreign country via WU or MoneyGram before a prize will be mailed</a:t>
            </a:r>
          </a:p>
          <a:p>
            <a:pPr eaLnBrk="1" hangingPunct="1"/>
            <a:r>
              <a:rPr lang="en-US" sz="2800" smtClean="0"/>
              <a:t>Technology allows phone numbers to be traceable back to a legitimate source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304800"/>
            <a:ext cx="8382000" cy="1543050"/>
          </a:xfrm>
        </p:spPr>
        <p:txBody>
          <a:bodyPr/>
          <a:lstStyle/>
          <a:p>
            <a:pPr eaLnBrk="1" hangingPunct="1"/>
            <a:r>
              <a:rPr lang="en-US" sz="4800" smtClean="0"/>
              <a:t>Prizes, Sweepstakes, and Lotteries – Oh My! </a:t>
            </a:r>
          </a:p>
        </p:txBody>
      </p:sp>
      <p:sp>
        <p:nvSpPr>
          <p:cNvPr id="18435" name="Rectangle 3"/>
          <p:cNvSpPr>
            <a:spLocks noGrp="1" noChangeArrowheads="1"/>
          </p:cNvSpPr>
          <p:nvPr>
            <p:ph idx="1"/>
          </p:nvPr>
        </p:nvSpPr>
        <p:spPr>
          <a:xfrm>
            <a:off x="304800" y="1828800"/>
            <a:ext cx="8610600" cy="4800600"/>
          </a:xfrm>
        </p:spPr>
        <p:txBody>
          <a:bodyPr/>
          <a:lstStyle/>
          <a:p>
            <a:pPr eaLnBrk="1" hangingPunct="1"/>
            <a:r>
              <a:rPr lang="en-US" sz="2800" smtClean="0"/>
              <a:t>You do not have to pay to enter a sweepstakes.  If you are asked, it is a scam.</a:t>
            </a:r>
          </a:p>
          <a:p>
            <a:pPr eaLnBrk="1" hangingPunct="1"/>
            <a:r>
              <a:rPr lang="en-US" sz="2800" smtClean="0"/>
              <a:t>Bait and switch – you are offered a fabulous prize but get a dud.</a:t>
            </a:r>
          </a:p>
          <a:p>
            <a:pPr eaLnBrk="1" hangingPunct="1"/>
            <a:r>
              <a:rPr lang="en-US" sz="2800" smtClean="0"/>
              <a:t>If another country is mentioned, it’s a scam</a:t>
            </a:r>
          </a:p>
          <a:p>
            <a:pPr eaLnBrk="1" hangingPunct="1"/>
            <a:r>
              <a:rPr lang="en-US" sz="2800" smtClean="0"/>
              <a:t>Scammers may use legitimate business names, steal letterhead, to look legitimate</a:t>
            </a:r>
          </a:p>
          <a:p>
            <a:pPr eaLnBrk="1" hangingPunct="1"/>
            <a:r>
              <a:rPr lang="en-US" sz="2800" smtClean="0"/>
              <a:t>Some use government agency names</a:t>
            </a:r>
          </a:p>
          <a:p>
            <a:pPr algn="ctr" eaLnBrk="1" hangingPunct="1">
              <a:buFont typeface="Wingdings 2" pitchFamily="18" charset="2"/>
              <a:buNone/>
            </a:pPr>
            <a:r>
              <a:rPr lang="en-US" sz="2800" b="1" smtClean="0"/>
              <a:t>Call your Attorney General’s Office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381000"/>
            <a:ext cx="8229600" cy="1466850"/>
          </a:xfrm>
        </p:spPr>
        <p:txBody>
          <a:bodyPr/>
          <a:lstStyle/>
          <a:p>
            <a:pPr eaLnBrk="1" hangingPunct="1"/>
            <a:r>
              <a:rPr lang="en-US" sz="4800" smtClean="0"/>
              <a:t>Prizes, Sweepstakes, and Lotteries – Oh My! </a:t>
            </a:r>
          </a:p>
        </p:txBody>
      </p:sp>
      <p:sp>
        <p:nvSpPr>
          <p:cNvPr id="19459" name="Rectangle 3"/>
          <p:cNvSpPr>
            <a:spLocks noGrp="1" noChangeArrowheads="1"/>
          </p:cNvSpPr>
          <p:nvPr>
            <p:ph idx="1"/>
          </p:nvPr>
        </p:nvSpPr>
        <p:spPr>
          <a:xfrm>
            <a:off x="304800" y="1905000"/>
            <a:ext cx="8610600" cy="4800600"/>
          </a:xfrm>
        </p:spPr>
        <p:txBody>
          <a:bodyPr/>
          <a:lstStyle/>
          <a:p>
            <a:pPr eaLnBrk="1" hangingPunct="1"/>
            <a:r>
              <a:rPr lang="en-US" sz="2800" smtClean="0"/>
              <a:t>Legitimate Lotteries don’t ask for funds in advance of paying out prize money</a:t>
            </a:r>
          </a:p>
          <a:p>
            <a:pPr eaLnBrk="1" hangingPunct="1"/>
            <a:r>
              <a:rPr lang="en-US" sz="2800" smtClean="0"/>
              <a:t>US Law prohibits cross-border sale or purchase of lottery tickets by phone or mail</a:t>
            </a:r>
          </a:p>
          <a:p>
            <a:pPr eaLnBrk="1" hangingPunct="1"/>
            <a:r>
              <a:rPr lang="en-US" sz="2800" smtClean="0"/>
              <a:t>Legitimate lotteries require the winner to contact THEM! </a:t>
            </a:r>
          </a:p>
          <a:p>
            <a:pPr eaLnBrk="1" hangingPunct="1"/>
            <a:r>
              <a:rPr lang="en-US" sz="2800" smtClean="0"/>
              <a:t>If you did not buy a lottery ticket, YOU COULD NOT HAVE WON a lottery!</a:t>
            </a:r>
          </a:p>
          <a:p>
            <a:pPr algn="ctr" eaLnBrk="1" hangingPunct="1">
              <a:buFont typeface="Wingdings 2" pitchFamily="18" charset="2"/>
              <a:buNone/>
            </a:pPr>
            <a:r>
              <a:rPr lang="en-US" sz="2800" smtClean="0"/>
              <a:t>Check </a:t>
            </a:r>
            <a:r>
              <a:rPr lang="en-US" sz="2800" smtClean="0">
                <a:hlinkClick r:id="rId3"/>
              </a:rPr>
              <a:t>www.ftc.gov</a:t>
            </a:r>
            <a:r>
              <a:rPr lang="en-US" sz="2800" smtClean="0"/>
              <a:t> </a:t>
            </a:r>
          </a:p>
          <a:p>
            <a:pPr eaLnBrk="1" hangingPunct="1"/>
            <a:endParaRPr lang="en-US" sz="280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819150"/>
          </a:xfrm>
        </p:spPr>
        <p:txBody>
          <a:bodyPr/>
          <a:lstStyle/>
          <a:p>
            <a:pPr algn="ctr" eaLnBrk="1" hangingPunct="1"/>
            <a:r>
              <a:rPr lang="en-US" sz="5400" smtClean="0"/>
              <a:t>Investment Schemes</a:t>
            </a:r>
          </a:p>
        </p:txBody>
      </p:sp>
      <p:sp>
        <p:nvSpPr>
          <p:cNvPr id="20483" name="Rectangle 3"/>
          <p:cNvSpPr>
            <a:spLocks noGrp="1" noChangeArrowheads="1"/>
          </p:cNvSpPr>
          <p:nvPr>
            <p:ph idx="1"/>
          </p:nvPr>
        </p:nvSpPr>
        <p:spPr>
          <a:xfrm>
            <a:off x="228600" y="1524000"/>
            <a:ext cx="8458200" cy="5029200"/>
          </a:xfrm>
        </p:spPr>
        <p:txBody>
          <a:bodyPr/>
          <a:lstStyle/>
          <a:p>
            <a:r>
              <a:rPr lang="en-US" sz="3600" dirty="0" smtClean="0"/>
              <a:t>"Our fight against fraud never stops because each year con artists discover new ways to fleece the public.  Sadly, many of the age-old scams still work to cheat victims of their hard-earned savings as well."</a:t>
            </a:r>
          </a:p>
          <a:p>
            <a:pPr eaLnBrk="1" hangingPunct="1"/>
            <a:r>
              <a:rPr lang="en-US" sz="2000" dirty="0" smtClean="0"/>
              <a:t>- Ralph A. </a:t>
            </a:r>
            <a:r>
              <a:rPr lang="en-US" sz="2000" dirty="0" err="1" smtClean="0"/>
              <a:t>Lambiase</a:t>
            </a:r>
            <a:r>
              <a:rPr lang="en-US" sz="2000" dirty="0" smtClean="0"/>
              <a:t>, NASAA president and director of the Connecticut Division of Securities.</a:t>
            </a:r>
          </a:p>
          <a:p>
            <a:pPr eaLnBrk="1" hangingPunct="1"/>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lstStyle/>
          <a:p>
            <a:r>
              <a:rPr lang="en-US" dirty="0" smtClean="0"/>
              <a:t>The Top Ten List</a:t>
            </a:r>
            <a:endParaRPr lang="en-US" dirty="0"/>
          </a:p>
        </p:txBody>
      </p:sp>
      <p:sp>
        <p:nvSpPr>
          <p:cNvPr id="3" name="Content Placeholder 2"/>
          <p:cNvSpPr>
            <a:spLocks noGrp="1"/>
          </p:cNvSpPr>
          <p:nvPr>
            <p:ph idx="1"/>
          </p:nvPr>
        </p:nvSpPr>
        <p:spPr>
          <a:xfrm>
            <a:off x="457200" y="1600201"/>
            <a:ext cx="8229600" cy="4724400"/>
          </a:xfrm>
        </p:spPr>
        <p:txBody>
          <a:bodyPr/>
          <a:lstStyle/>
          <a:p>
            <a:pPr marL="514350" indent="-514350">
              <a:buFont typeface="+mj-lt"/>
              <a:buAutoNum type="arabicPeriod"/>
            </a:pPr>
            <a:r>
              <a:rPr lang="en-US" dirty="0" err="1" smtClean="0"/>
              <a:t>Ponzi</a:t>
            </a:r>
            <a:r>
              <a:rPr lang="en-US" dirty="0" smtClean="0"/>
              <a:t> Schemes</a:t>
            </a:r>
          </a:p>
          <a:p>
            <a:pPr marL="514350" indent="-514350">
              <a:buFont typeface="+mj-lt"/>
              <a:buAutoNum type="arabicPeriod"/>
            </a:pPr>
            <a:r>
              <a:rPr lang="en-US" dirty="0" smtClean="0"/>
              <a:t>Senior Investment Fraud</a:t>
            </a:r>
          </a:p>
          <a:p>
            <a:pPr marL="514350" indent="-514350">
              <a:buFont typeface="+mj-lt"/>
              <a:buAutoNum type="arabicPeriod"/>
            </a:pPr>
            <a:r>
              <a:rPr lang="en-US" dirty="0" smtClean="0"/>
              <a:t>Promissory Notes</a:t>
            </a:r>
          </a:p>
          <a:p>
            <a:pPr marL="514350" indent="-514350">
              <a:buFont typeface="+mj-lt"/>
              <a:buAutoNum type="arabicPeriod"/>
            </a:pPr>
            <a:r>
              <a:rPr lang="en-US" dirty="0" smtClean="0"/>
              <a:t>Unscrupulous Stockbrokers</a:t>
            </a:r>
          </a:p>
          <a:p>
            <a:pPr marL="514350" indent="-514350">
              <a:buFont typeface="+mj-lt"/>
              <a:buAutoNum type="arabicPeriod"/>
            </a:pPr>
            <a:r>
              <a:rPr lang="en-US" dirty="0" smtClean="0"/>
              <a:t>Affinity Fraud</a:t>
            </a:r>
          </a:p>
          <a:p>
            <a:pPr marL="514350" indent="-514350">
              <a:buFont typeface="+mj-lt"/>
              <a:buAutoNum type="arabicPeriod"/>
            </a:pPr>
            <a:r>
              <a:rPr lang="en-US" dirty="0" smtClean="0"/>
              <a:t>Unlicensed Sellers</a:t>
            </a:r>
          </a:p>
          <a:p>
            <a:pPr marL="514350" indent="-514350">
              <a:buFont typeface="+mj-lt"/>
              <a:buAutoNum type="arabicPeriod"/>
            </a:pPr>
            <a:r>
              <a:rPr lang="en-US" dirty="0" smtClean="0"/>
              <a:t>“Prime Bank” Schemes</a:t>
            </a:r>
          </a:p>
          <a:p>
            <a:pPr marL="514350" indent="-514350">
              <a:buFont typeface="+mj-lt"/>
              <a:buAutoNum type="arabicPeriod"/>
            </a:pPr>
            <a:r>
              <a:rPr lang="en-US" dirty="0" smtClean="0"/>
              <a:t>Internet Fraud</a:t>
            </a:r>
          </a:p>
          <a:p>
            <a:pPr marL="514350" indent="-514350">
              <a:buFont typeface="+mj-lt"/>
              <a:buAutoNum type="arabicPeriod"/>
            </a:pPr>
            <a:r>
              <a:rPr lang="en-US" dirty="0" smtClean="0"/>
              <a:t>Mutual Fund Business Practices</a:t>
            </a:r>
          </a:p>
          <a:p>
            <a:pPr marL="514350" indent="-514350">
              <a:buFont typeface="+mj-lt"/>
              <a:buAutoNum type="arabicPeriod"/>
            </a:pPr>
            <a:r>
              <a:rPr lang="en-US" dirty="0" smtClean="0"/>
              <a:t>Variable Annuities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57200"/>
            <a:ext cx="8229600" cy="666750"/>
          </a:xfrm>
        </p:spPr>
        <p:txBody>
          <a:bodyPr/>
          <a:lstStyle/>
          <a:p>
            <a:pPr eaLnBrk="1" hangingPunct="1"/>
            <a:r>
              <a:rPr lang="en-US" sz="5400" dirty="0" smtClean="0"/>
              <a:t>Sweetheart Scams</a:t>
            </a:r>
          </a:p>
        </p:txBody>
      </p:sp>
      <p:sp>
        <p:nvSpPr>
          <p:cNvPr id="21507" name="Rectangle 3"/>
          <p:cNvSpPr>
            <a:spLocks noGrp="1" noChangeArrowheads="1"/>
          </p:cNvSpPr>
          <p:nvPr>
            <p:ph idx="1"/>
          </p:nvPr>
        </p:nvSpPr>
        <p:spPr>
          <a:xfrm>
            <a:off x="152400" y="1371600"/>
            <a:ext cx="8763000" cy="5486400"/>
          </a:xfrm>
        </p:spPr>
        <p:txBody>
          <a:bodyPr/>
          <a:lstStyle/>
          <a:p>
            <a:pPr eaLnBrk="1" hangingPunct="1">
              <a:buNone/>
            </a:pPr>
            <a:r>
              <a:rPr lang="en-US" sz="2800" dirty="0" smtClean="0"/>
              <a:t>	“…a man who had little interest in lavish living was writing checks for condominium fees, insurance, taxes and major home improvements on property she bought solely in her own name. He paid bills for department stores and clothing boutiques, hairdressers and day spas, tennis lessons and dinner theaters. A Mercedes.”</a:t>
            </a:r>
          </a:p>
          <a:p>
            <a:pPr eaLnBrk="1" hangingPunct="1">
              <a:buNone/>
            </a:pPr>
            <a:r>
              <a:rPr lang="en-US" sz="2800" dirty="0" smtClean="0"/>
              <a:t>	-Gail </a:t>
            </a:r>
            <a:r>
              <a:rPr lang="en-US" sz="2800" dirty="0" err="1" smtClean="0"/>
              <a:t>Bensinger</a:t>
            </a:r>
            <a:endParaRPr lang="en-US" sz="2800" dirty="0" smtClean="0"/>
          </a:p>
          <a:p>
            <a:pPr eaLnBrk="1" hangingPunct="1">
              <a:buNone/>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Photos\TwoFriends2.tif"/>
          <p:cNvPicPr>
            <a:picLocks noChangeAspect="1" noChangeArrowheads="1"/>
          </p:cNvPicPr>
          <p:nvPr/>
        </p:nvPicPr>
        <p:blipFill>
          <a:blip r:embed="rId3" cstate="print"/>
          <a:srcRect/>
          <a:stretch>
            <a:fillRect/>
          </a:stretch>
        </p:blipFill>
        <p:spPr bwMode="auto">
          <a:xfrm>
            <a:off x="152400" y="1752600"/>
            <a:ext cx="3678238" cy="5105400"/>
          </a:xfrm>
          <a:prstGeom prst="rect">
            <a:avLst/>
          </a:prstGeom>
          <a:noFill/>
          <a:ln w="9525">
            <a:noFill/>
            <a:miter lim="800000"/>
            <a:headEnd/>
            <a:tailEnd/>
          </a:ln>
        </p:spPr>
      </p:pic>
      <p:sp>
        <p:nvSpPr>
          <p:cNvPr id="9219" name="Title 1"/>
          <p:cNvSpPr>
            <a:spLocks noGrp="1"/>
          </p:cNvSpPr>
          <p:nvPr>
            <p:ph type="title"/>
          </p:nvPr>
        </p:nvSpPr>
        <p:spPr>
          <a:xfrm>
            <a:off x="228600" y="381000"/>
            <a:ext cx="7239000" cy="1295400"/>
          </a:xfrm>
        </p:spPr>
        <p:txBody>
          <a:bodyPr/>
          <a:lstStyle/>
          <a:p>
            <a:r>
              <a:rPr lang="en-US" sz="3600" smtClean="0">
                <a:solidFill>
                  <a:schemeClr val="tx1"/>
                </a:solidFill>
              </a:rPr>
              <a:t>Why are our older adults</a:t>
            </a:r>
            <a:r>
              <a:rPr lang="en-US" sz="3600" smtClean="0">
                <a:solidFill>
                  <a:schemeClr val="bg1"/>
                </a:solidFill>
              </a:rPr>
              <a:t> </a:t>
            </a:r>
            <a:r>
              <a:rPr lang="en-US" sz="3600" smtClean="0">
                <a:solidFill>
                  <a:schemeClr val="tx1"/>
                </a:solidFill>
              </a:rPr>
              <a:t>vulnerable</a:t>
            </a:r>
            <a:r>
              <a:rPr lang="en-US" sz="3600" smtClean="0">
                <a:solidFill>
                  <a:srgbClr val="FF0300"/>
                </a:solidFill>
              </a:rPr>
              <a:t>?</a:t>
            </a:r>
          </a:p>
        </p:txBody>
      </p:sp>
      <p:pic>
        <p:nvPicPr>
          <p:cNvPr id="9220" name="Picture Placeholder 4" descr="AsianCouple.tif"/>
          <p:cNvPicPr>
            <a:picLocks noGrp="1" noChangeAspect="1"/>
          </p:cNvPicPr>
          <p:nvPr>
            <p:ph type="pic" idx="1"/>
          </p:nvPr>
        </p:nvPicPr>
        <p:blipFill>
          <a:blip r:embed="rId4" cstate="print"/>
          <a:srcRect l="10872" r="10872"/>
          <a:stretch>
            <a:fillRect/>
          </a:stretch>
        </p:blipFill>
        <p:spPr>
          <a:xfrm rot="420000">
            <a:off x="3498850" y="1562100"/>
            <a:ext cx="4618038" cy="3930650"/>
          </a:xfr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09600" y="304800"/>
            <a:ext cx="7772400" cy="1143000"/>
          </a:xfrm>
        </p:spPr>
        <p:txBody>
          <a:bodyPr/>
          <a:lstStyle/>
          <a:p>
            <a:pPr eaLnBrk="1" fontAlgn="auto" hangingPunct="1">
              <a:spcAft>
                <a:spcPts val="0"/>
              </a:spcAft>
              <a:defRPr/>
            </a:pPr>
            <a:r>
              <a:rPr lang="en-US" sz="4400" dirty="0" smtClean="0"/>
              <a:t>Finally, Mortgage Fraud</a:t>
            </a:r>
          </a:p>
        </p:txBody>
      </p:sp>
      <p:sp>
        <p:nvSpPr>
          <p:cNvPr id="49155" name="Rectangle 3"/>
          <p:cNvSpPr>
            <a:spLocks noGrp="1" noChangeArrowheads="1"/>
          </p:cNvSpPr>
          <p:nvPr>
            <p:ph type="subTitle" idx="1"/>
          </p:nvPr>
        </p:nvSpPr>
        <p:spPr>
          <a:xfrm>
            <a:off x="228600" y="1600200"/>
            <a:ext cx="8458200" cy="4876800"/>
          </a:xfrm>
        </p:spPr>
        <p:txBody>
          <a:bodyPr/>
          <a:lstStyle/>
          <a:p>
            <a:pPr marR="0" algn="ctr" eaLnBrk="1" hangingPunct="1"/>
            <a:r>
              <a:rPr lang="en-US" sz="3600" smtClean="0"/>
              <a:t>“Target the most vulnerable”</a:t>
            </a:r>
          </a:p>
          <a:p>
            <a:pPr marR="0" algn="l" eaLnBrk="1" hangingPunct="1"/>
            <a:r>
              <a:rPr lang="en-US" sz="3600" smtClean="0"/>
              <a:t>Equity Stripping or Bailout – the homeowner is “rescued” by the scammer helping the homeowner get rid of the house.  Homeowner surrenders the title, the scammer strips the equity with new loans.  Homeowner loses the house anyway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checkerboard(across)">
                                      <p:cBhvr>
                                        <p:cTn id="12"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09600" y="381000"/>
            <a:ext cx="7772400" cy="1219200"/>
          </a:xfrm>
        </p:spPr>
        <p:txBody>
          <a:bodyPr/>
          <a:lstStyle/>
          <a:p>
            <a:pPr algn="ctr" eaLnBrk="1" fontAlgn="auto" hangingPunct="1">
              <a:spcAft>
                <a:spcPts val="0"/>
              </a:spcAft>
              <a:defRPr/>
            </a:pPr>
            <a:r>
              <a:rPr lang="en-US" sz="4400" dirty="0" smtClean="0"/>
              <a:t>More Mortgage Fraud</a:t>
            </a:r>
          </a:p>
        </p:txBody>
      </p:sp>
      <p:sp>
        <p:nvSpPr>
          <p:cNvPr id="49155" name="Rectangle 3"/>
          <p:cNvSpPr>
            <a:spLocks noGrp="1" noChangeArrowheads="1"/>
          </p:cNvSpPr>
          <p:nvPr>
            <p:ph type="subTitle" idx="1"/>
          </p:nvPr>
        </p:nvSpPr>
        <p:spPr>
          <a:xfrm>
            <a:off x="457200" y="1981200"/>
            <a:ext cx="8305800" cy="4495800"/>
          </a:xfrm>
        </p:spPr>
        <p:txBody>
          <a:bodyPr/>
          <a:lstStyle/>
          <a:p>
            <a:pPr marR="0" algn="l" eaLnBrk="1" hangingPunct="1"/>
            <a:r>
              <a:rPr lang="en-US" sz="3600" smtClean="0"/>
              <a:t>Phantom Help – the scammer charges very high fees for basic phone calls and paperwork the homeowner could do.  Promises representation.  Often insists calls and notices from lender be ignored.  Result?  Foreclosure.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09600" y="381000"/>
            <a:ext cx="7772400" cy="1143000"/>
          </a:xfrm>
        </p:spPr>
        <p:txBody>
          <a:bodyPr>
            <a:normAutofit fontScale="90000"/>
          </a:bodyPr>
          <a:lstStyle/>
          <a:p>
            <a:pPr eaLnBrk="1" fontAlgn="auto" hangingPunct="1">
              <a:spcAft>
                <a:spcPts val="0"/>
              </a:spcAft>
              <a:defRPr/>
            </a:pPr>
            <a:r>
              <a:rPr lang="en-US" sz="4400" dirty="0" smtClean="0"/>
              <a:t>And More Mortgage Fraud</a:t>
            </a:r>
          </a:p>
        </p:txBody>
      </p:sp>
      <p:sp>
        <p:nvSpPr>
          <p:cNvPr id="49155" name="Rectangle 3"/>
          <p:cNvSpPr>
            <a:spLocks noGrp="1" noChangeArrowheads="1"/>
          </p:cNvSpPr>
          <p:nvPr>
            <p:ph type="subTitle" idx="1"/>
          </p:nvPr>
        </p:nvSpPr>
        <p:spPr>
          <a:xfrm>
            <a:off x="457200" y="1981200"/>
            <a:ext cx="8305800" cy="4495800"/>
          </a:xfrm>
        </p:spPr>
        <p:txBody>
          <a:bodyPr/>
          <a:lstStyle/>
          <a:p>
            <a:pPr marR="0" algn="l" eaLnBrk="1" hangingPunct="1"/>
            <a:r>
              <a:rPr lang="en-US" sz="3600" smtClean="0"/>
              <a:t>Bait and Switch – scammer poses as legitimate housing counselors with legal documents for new loans.  The documents, in reality, gives the asset to the scammer but not the loan.  Result?  The homeowner owes the debt but no longer owns the asset.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3"/>
          <p:cNvSpPr>
            <a:spLocks noGrp="1" noChangeArrowheads="1"/>
          </p:cNvSpPr>
          <p:nvPr>
            <p:ph type="subTitle" idx="1"/>
          </p:nvPr>
        </p:nvSpPr>
        <p:spPr>
          <a:xfrm>
            <a:off x="457200" y="228600"/>
            <a:ext cx="8305800" cy="6248400"/>
          </a:xfrm>
        </p:spPr>
        <p:txBody>
          <a:bodyPr/>
          <a:lstStyle/>
          <a:p>
            <a:pPr marR="0" algn="l" eaLnBrk="1" hangingPunct="1"/>
            <a:r>
              <a:rPr lang="en-US" sz="3600" smtClean="0"/>
              <a:t>Don’t fall for promises</a:t>
            </a:r>
          </a:p>
          <a:p>
            <a:pPr marR="0" algn="l" eaLnBrk="1" hangingPunct="1"/>
            <a:r>
              <a:rPr lang="en-US" sz="3600" smtClean="0"/>
              <a:t>Don’t sign away ownership of property </a:t>
            </a:r>
            <a:r>
              <a:rPr lang="en-US" sz="3200" smtClean="0"/>
              <a:t>(quit claim deed/grant deed)</a:t>
            </a:r>
          </a:p>
          <a:p>
            <a:pPr marR="0" algn="l" eaLnBrk="1" hangingPunct="1"/>
            <a:r>
              <a:rPr lang="en-US" sz="3600" smtClean="0"/>
              <a:t>Beware the contract where you aren’t formally released from liability for your mortgage.</a:t>
            </a:r>
          </a:p>
          <a:p>
            <a:pPr marR="0" algn="l" eaLnBrk="1" hangingPunct="1"/>
            <a:r>
              <a:rPr lang="en-US" sz="3600" smtClean="0"/>
              <a:t>Call your lender – ask for the loss mitigation department.</a:t>
            </a:r>
          </a:p>
          <a:p>
            <a:pPr marR="0" algn="l" eaLnBrk="1" hangingPunct="1"/>
            <a:r>
              <a:rPr lang="en-US" sz="3600" smtClean="0"/>
              <a:t>Call the police, Attorney General, and a good attorney!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checkerboard(across)">
                                      <p:cBhvr>
                                        <p:cTn id="12" dur="500"/>
                                        <p:tgtEl>
                                          <p:spTgt spid="49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checkerboard(across)">
                                      <p:cBhvr>
                                        <p:cTn id="17" dur="500"/>
                                        <p:tgtEl>
                                          <p:spTgt spid="49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Effect transition="in" filter="checkerboard(across)">
                                      <p:cBhvr>
                                        <p:cTn id="22" dur="500"/>
                                        <p:tgtEl>
                                          <p:spTgt spid="491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Effect transition="in" filter="checkerboard(across)">
                                      <p:cBhvr>
                                        <p:cTn id="27" dur="500"/>
                                        <p:tgtEl>
                                          <p:spTgt spid="49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752600" y="1676400"/>
            <a:ext cx="6705600" cy="1219200"/>
          </a:xfrm>
        </p:spPr>
        <p:txBody>
          <a:bodyPr/>
          <a:lstStyle/>
          <a:p>
            <a:pPr eaLnBrk="1" fontAlgn="auto" hangingPunct="1">
              <a:spcAft>
                <a:spcPts val="0"/>
              </a:spcAft>
              <a:defRPr/>
            </a:pPr>
            <a:r>
              <a:rPr lang="en-US" sz="6600" dirty="0" smtClean="0"/>
              <a:t>Triad 101</a:t>
            </a:r>
            <a:r>
              <a:rPr lang="en-US" sz="5400" dirty="0" smtClean="0"/>
              <a:t>	</a:t>
            </a:r>
            <a:endParaRPr lang="en-US" dirty="0" smtClean="0"/>
          </a:p>
        </p:txBody>
      </p:sp>
      <p:sp>
        <p:nvSpPr>
          <p:cNvPr id="26627" name="Rectangle 3"/>
          <p:cNvSpPr>
            <a:spLocks noGrp="1" noChangeArrowheads="1"/>
          </p:cNvSpPr>
          <p:nvPr>
            <p:ph type="subTitle" idx="1"/>
          </p:nvPr>
        </p:nvSpPr>
        <p:spPr>
          <a:xfrm>
            <a:off x="1295400" y="3505200"/>
            <a:ext cx="6096000" cy="2667000"/>
          </a:xfrm>
        </p:spPr>
        <p:txBody>
          <a:bodyPr/>
          <a:lstStyle/>
          <a:p>
            <a:pPr marR="0" eaLnBrk="1" hangingPunct="1"/>
            <a:r>
              <a:rPr lang="en-US" sz="2000" smtClean="0"/>
              <a:t>By: 	Edward Hutchison</a:t>
            </a:r>
          </a:p>
          <a:p>
            <a:pPr marR="0" eaLnBrk="1" hangingPunct="1"/>
            <a:r>
              <a:rPr lang="en-US" sz="2000" smtClean="0"/>
              <a:t>	National Association of Triads, Inc.</a:t>
            </a:r>
          </a:p>
          <a:p>
            <a:pPr marR="0" eaLnBrk="1" hangingPunct="1"/>
            <a:r>
              <a:rPr lang="en-US" sz="2000" smtClean="0"/>
              <a:t>	ehutchison@sheriffs.org</a:t>
            </a:r>
          </a:p>
          <a:p>
            <a:pPr marR="0" eaLnBrk="1" hangingPunct="1"/>
            <a:r>
              <a:rPr lang="en-US" sz="2000" smtClean="0"/>
              <a:t>	National Sheriffs’ Association</a:t>
            </a:r>
          </a:p>
          <a:p>
            <a:pPr marR="0" eaLnBrk="1" hangingPunct="1"/>
            <a:r>
              <a:rPr lang="en-US" sz="2000" smtClean="0"/>
              <a:t>	1450 Duke Street</a:t>
            </a:r>
          </a:p>
          <a:p>
            <a:pPr marR="0" eaLnBrk="1" hangingPunct="1"/>
            <a:r>
              <a:rPr lang="en-US" sz="2000" smtClean="0"/>
              <a:t>	Alexandria, VA 22314</a:t>
            </a:r>
          </a:p>
          <a:p>
            <a:pPr marR="0" eaLnBrk="1" hangingPunct="1"/>
            <a:r>
              <a:rPr lang="en-US" sz="2000" smtClean="0"/>
              <a:t>	(800) 424-7827 x326</a:t>
            </a:r>
          </a:p>
          <a:p>
            <a:pPr marR="0" eaLnBrk="1" hangingPunct="1"/>
            <a:endParaRPr lang="en-US" sz="2000" smtClean="0"/>
          </a:p>
        </p:txBody>
      </p:sp>
      <p:pic>
        <p:nvPicPr>
          <p:cNvPr id="26628" name="Picture 6"/>
          <p:cNvPicPr preferRelativeResize="0">
            <a:picLocks noChangeArrowheads="1"/>
          </p:cNvPicPr>
          <p:nvPr/>
        </p:nvPicPr>
        <p:blipFill>
          <a:blip r:embed="rId3" cstate="print"/>
          <a:srcRect/>
          <a:stretch>
            <a:fillRect/>
          </a:stretch>
        </p:blipFill>
        <p:spPr bwMode="auto">
          <a:xfrm>
            <a:off x="6391275" y="22860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762000" y="304800"/>
            <a:ext cx="6400800" cy="1143000"/>
          </a:xfrm>
        </p:spPr>
        <p:txBody>
          <a:bodyPr/>
          <a:lstStyle/>
          <a:p>
            <a:pPr eaLnBrk="1" hangingPunct="1"/>
            <a:r>
              <a:rPr lang="en-US" sz="4800" b="1" smtClean="0"/>
              <a:t>What is “Triad”</a:t>
            </a:r>
          </a:p>
        </p:txBody>
      </p:sp>
      <p:sp>
        <p:nvSpPr>
          <p:cNvPr id="5123" name="Rectangle 3"/>
          <p:cNvSpPr>
            <a:spLocks noGrp="1" noChangeArrowheads="1"/>
          </p:cNvSpPr>
          <p:nvPr>
            <p:ph type="body" sz="half" idx="1"/>
          </p:nvPr>
        </p:nvSpPr>
        <p:spPr>
          <a:xfrm>
            <a:off x="228600" y="2057400"/>
            <a:ext cx="7010400" cy="4572000"/>
          </a:xfrm>
        </p:spPr>
        <p:txBody>
          <a:bodyPr>
            <a:normAutofit/>
          </a:bodyPr>
          <a:lstStyle/>
          <a:p>
            <a:pPr marL="274320" indent="-274320" eaLnBrk="1" fontAlgn="auto" hangingPunct="1">
              <a:spcAft>
                <a:spcPts val="0"/>
              </a:spcAft>
              <a:buClr>
                <a:schemeClr val="accent3"/>
              </a:buClr>
              <a:buFontTx/>
              <a:buNone/>
              <a:defRPr/>
            </a:pPr>
            <a:r>
              <a:rPr lang="en-US" b="1" dirty="0" smtClean="0"/>
              <a:t>	</a:t>
            </a:r>
            <a:r>
              <a:rPr lang="en-US" sz="3500" dirty="0" smtClean="0"/>
              <a:t>Triad is not an acronym, it is a symbol of unity between law enforcement, older adults, and the community organizations with a vested interest in older adults</a:t>
            </a:r>
          </a:p>
        </p:txBody>
      </p:sp>
      <p:graphicFrame>
        <p:nvGraphicFramePr>
          <p:cNvPr id="1026" name="Rectangle 4"/>
          <p:cNvGraphicFramePr>
            <a:graphicFrameLocks noGrp="1"/>
          </p:cNvGraphicFramePr>
          <p:nvPr>
            <p:ph sz="quarter" idx="2"/>
          </p:nvPr>
        </p:nvGraphicFramePr>
        <p:xfrm>
          <a:off x="7410450" y="2647950"/>
          <a:ext cx="0" cy="0"/>
        </p:xfrm>
        <a:graphic>
          <a:graphicData uri="http://schemas.openxmlformats.org/presentationml/2006/ole">
            <mc:AlternateContent xmlns:mc="http://schemas.openxmlformats.org/markup-compatibility/2006">
              <mc:Choice xmlns:v="urn:schemas-microsoft-com:vml" Requires="v">
                <p:oleObj spid="_x0000_s1028" name="Clip" r:id="rId4" imgW="0" imgH="0" progId="">
                  <p:embed/>
                </p:oleObj>
              </mc:Choice>
              <mc:Fallback>
                <p:oleObj name="Clip" r:id="rId4" imgW="0" imgH="0" progId="">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410450" y="2647950"/>
                        <a:ext cx="0" cy="0"/>
                      </a:xfrm>
                      <a:prstGeom prst="rect">
                        <a:avLst/>
                      </a:prstGeom>
                      <a:solidFill>
                        <a:srgbClr val="FFFFFF"/>
                      </a:solidFill>
                      <a:ln w="9525">
                        <a:solidFill>
                          <a:srgbClr val="000000"/>
                        </a:solidFill>
                        <a:miter lim="800000"/>
                        <a:headEnd/>
                        <a:tailEnd/>
                      </a:ln>
                    </p:spPr>
                  </p:pic>
                </p:oleObj>
              </mc:Fallback>
            </mc:AlternateContent>
          </a:graphicData>
        </a:graphic>
      </p:graphicFrame>
      <p:pic>
        <p:nvPicPr>
          <p:cNvPr id="1030" name="Picture 6"/>
          <p:cNvPicPr preferRelativeResize="0">
            <a:picLocks noGrp="1" noChangeArrowheads="1"/>
          </p:cNvPicPr>
          <p:nvPr>
            <p:ph sz="quarter" idx="3"/>
          </p:nvPr>
        </p:nvPicPr>
        <p:blipFill>
          <a:blip r:embed="rId5" cstate="print"/>
          <a:srcRect/>
          <a:stretch>
            <a:fillRect/>
          </a:stretch>
        </p:blipFill>
        <p:spPr>
          <a:xfrm>
            <a:off x="6391275" y="0"/>
            <a:ext cx="2752725" cy="1724025"/>
          </a:xfrm>
          <a:noFill/>
        </p:spPr>
      </p:pic>
      <p:pic>
        <p:nvPicPr>
          <p:cNvPr id="1031" name="Picture 6" descr="C:\Documents and Settings\ehutchison\Desktop\OlderAdult-wheelchair.tif"/>
          <p:cNvPicPr>
            <a:picLocks noChangeAspect="1" noChangeArrowheads="1"/>
          </p:cNvPicPr>
          <p:nvPr/>
        </p:nvPicPr>
        <p:blipFill>
          <a:blip r:embed="rId6" cstate="print"/>
          <a:srcRect/>
          <a:stretch>
            <a:fillRect/>
          </a:stretch>
        </p:blipFill>
        <p:spPr bwMode="auto">
          <a:xfrm>
            <a:off x="228600" y="5334000"/>
            <a:ext cx="1856990" cy="1295400"/>
          </a:xfrm>
          <a:prstGeom prst="rect">
            <a:avLst/>
          </a:prstGeom>
          <a:noFill/>
          <a:ln w="9525">
            <a:noFill/>
            <a:miter lim="800000"/>
            <a:headEnd/>
            <a:tailEnd/>
          </a:ln>
        </p:spPr>
      </p:pic>
      <p:pic>
        <p:nvPicPr>
          <p:cNvPr id="1032" name="Picture 7" descr="C:\Documents and Settings\ehutchison\Desktop\Policeman-radio.tif"/>
          <p:cNvPicPr>
            <a:picLocks noChangeAspect="1" noChangeArrowheads="1"/>
          </p:cNvPicPr>
          <p:nvPr/>
        </p:nvPicPr>
        <p:blipFill>
          <a:blip r:embed="rId7" cstate="print"/>
          <a:srcRect/>
          <a:stretch>
            <a:fillRect/>
          </a:stretch>
        </p:blipFill>
        <p:spPr bwMode="auto">
          <a:xfrm>
            <a:off x="7239000" y="2362200"/>
            <a:ext cx="1524000" cy="1081548"/>
          </a:xfrm>
          <a:prstGeom prst="rect">
            <a:avLst/>
          </a:prstGeom>
          <a:noFill/>
          <a:ln w="9525">
            <a:noFill/>
            <a:miter lim="800000"/>
            <a:headEnd/>
            <a:tailEnd/>
          </a:ln>
        </p:spPr>
      </p:pic>
      <p:pic>
        <p:nvPicPr>
          <p:cNvPr id="1033" name="Picture 9" descr="SeniorCorps">
            <a:hlinkClick r:id="rId8"/>
          </p:cNvPr>
          <p:cNvPicPr>
            <a:picLocks noChangeAspect="1" noChangeArrowheads="1"/>
          </p:cNvPicPr>
          <p:nvPr/>
        </p:nvPicPr>
        <p:blipFill>
          <a:blip r:embed="rId9" cstate="print"/>
          <a:srcRect l="24000" t="11267" r="12000" b="11469"/>
          <a:stretch>
            <a:fillRect/>
          </a:stretch>
        </p:blipFill>
        <p:spPr bwMode="auto">
          <a:xfrm>
            <a:off x="7391400" y="4038600"/>
            <a:ext cx="1219200" cy="1219200"/>
          </a:xfrm>
          <a:prstGeom prst="rect">
            <a:avLst/>
          </a:prstGeom>
          <a:noFill/>
          <a:ln w="9525">
            <a:noFill/>
            <a:miter lim="800000"/>
            <a:headEnd/>
            <a:tailEnd/>
          </a:ln>
        </p:spPr>
      </p:pic>
      <p:pic>
        <p:nvPicPr>
          <p:cNvPr id="1034" name="Picture 11" descr="AARP.org">
            <a:hlinkClick r:id="rId10"/>
          </p:cNvPr>
          <p:cNvPicPr>
            <a:picLocks noChangeAspect="1" noChangeArrowheads="1"/>
          </p:cNvPicPr>
          <p:nvPr/>
        </p:nvPicPr>
        <p:blipFill>
          <a:blip r:embed="rId11" cstate="print"/>
          <a:srcRect/>
          <a:stretch>
            <a:fillRect/>
          </a:stretch>
        </p:blipFill>
        <p:spPr bwMode="auto">
          <a:xfrm>
            <a:off x="7086600" y="3505200"/>
            <a:ext cx="1752600" cy="381000"/>
          </a:xfrm>
          <a:prstGeom prst="rect">
            <a:avLst/>
          </a:prstGeom>
          <a:noFill/>
          <a:ln w="9525">
            <a:noFill/>
            <a:miter lim="800000"/>
            <a:headEnd/>
            <a:tailEnd/>
          </a:ln>
        </p:spPr>
      </p:pic>
      <p:pic>
        <p:nvPicPr>
          <p:cNvPr id="1035" name="Picture 13" descr="http://www.mowaa.org/view.image?Id=418">
            <a:hlinkClick r:id="rId12"/>
          </p:cNvPr>
          <p:cNvPicPr>
            <a:picLocks noChangeAspect="1" noChangeArrowheads="1"/>
          </p:cNvPicPr>
          <p:nvPr/>
        </p:nvPicPr>
        <p:blipFill>
          <a:blip r:embed="rId13" cstate="print"/>
          <a:srcRect/>
          <a:stretch>
            <a:fillRect/>
          </a:stretch>
        </p:blipFill>
        <p:spPr bwMode="auto">
          <a:xfrm>
            <a:off x="6972300" y="1828800"/>
            <a:ext cx="1866900" cy="533400"/>
          </a:xfrm>
          <a:prstGeom prst="rect">
            <a:avLst/>
          </a:prstGeom>
          <a:noFill/>
          <a:ln w="9525">
            <a:noFill/>
            <a:miter lim="800000"/>
            <a:headEnd/>
            <a:tailEnd/>
          </a:ln>
        </p:spPr>
      </p:pic>
      <p:pic>
        <p:nvPicPr>
          <p:cNvPr id="1027" name="Picture 16"/>
          <p:cNvPicPr>
            <a:picLocks noChangeAspect="1" noChangeArrowheads="1"/>
          </p:cNvPicPr>
          <p:nvPr/>
        </p:nvPicPr>
        <p:blipFill>
          <a:blip r:embed="rId14" cstate="print">
            <a:clrChange>
              <a:clrFrom>
                <a:srgbClr val="FFFFFF"/>
              </a:clrFrom>
              <a:clrTo>
                <a:srgbClr val="FFFFFF">
                  <a:alpha val="0"/>
                </a:srgbClr>
              </a:clrTo>
            </a:clrChange>
            <a:lum bright="20000"/>
          </a:blip>
          <a:srcRect/>
          <a:stretch>
            <a:fillRect/>
          </a:stretch>
        </p:blipFill>
        <p:spPr bwMode="auto">
          <a:xfrm>
            <a:off x="7205663" y="4648200"/>
            <a:ext cx="1938337" cy="220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vertic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Photos\IDtheft.tif"/>
          <p:cNvPicPr>
            <a:picLocks noChangeAspect="1" noChangeArrowheads="1"/>
          </p:cNvPicPr>
          <p:nvPr/>
        </p:nvPicPr>
        <p:blipFill>
          <a:blip r:embed="rId3" cstate="print"/>
          <a:srcRect/>
          <a:stretch>
            <a:fillRect/>
          </a:stretch>
        </p:blipFill>
        <p:spPr bwMode="auto">
          <a:xfrm>
            <a:off x="0" y="4038600"/>
            <a:ext cx="4232275" cy="2819400"/>
          </a:xfrm>
          <a:prstGeom prst="rect">
            <a:avLst/>
          </a:prstGeom>
          <a:noFill/>
          <a:ln w="9525">
            <a:noFill/>
            <a:miter lim="800000"/>
            <a:headEnd/>
            <a:tailEnd/>
          </a:ln>
        </p:spPr>
      </p:pic>
      <p:pic>
        <p:nvPicPr>
          <p:cNvPr id="27651" name="Picture 5" descr="D:\Photos\Creep.tif"/>
          <p:cNvPicPr>
            <a:picLocks noChangeAspect="1" noChangeArrowheads="1"/>
          </p:cNvPicPr>
          <p:nvPr/>
        </p:nvPicPr>
        <p:blipFill>
          <a:blip r:embed="rId4" cstate="print"/>
          <a:srcRect/>
          <a:stretch>
            <a:fillRect/>
          </a:stretch>
        </p:blipFill>
        <p:spPr bwMode="auto">
          <a:xfrm>
            <a:off x="6964363" y="3581400"/>
            <a:ext cx="2179637" cy="3276600"/>
          </a:xfrm>
          <a:prstGeom prst="rect">
            <a:avLst/>
          </a:prstGeom>
          <a:noFill/>
          <a:ln w="9525">
            <a:noFill/>
            <a:miter lim="800000"/>
            <a:headEnd/>
            <a:tailEnd/>
          </a:ln>
        </p:spPr>
      </p:pic>
      <p:pic>
        <p:nvPicPr>
          <p:cNvPr id="27652" name="Picture 4" descr="D:\Photos\OnlinePurchase.tif"/>
          <p:cNvPicPr>
            <a:picLocks noChangeAspect="1" noChangeArrowheads="1"/>
          </p:cNvPicPr>
          <p:nvPr/>
        </p:nvPicPr>
        <p:blipFill>
          <a:blip r:embed="rId5" cstate="print"/>
          <a:srcRect/>
          <a:stretch>
            <a:fillRect/>
          </a:stretch>
        </p:blipFill>
        <p:spPr bwMode="auto">
          <a:xfrm>
            <a:off x="3505200" y="4267200"/>
            <a:ext cx="3544888" cy="2362200"/>
          </a:xfrm>
          <a:prstGeom prst="rect">
            <a:avLst/>
          </a:prstGeom>
          <a:noFill/>
          <a:ln w="9525">
            <a:noFill/>
            <a:miter lim="800000"/>
            <a:headEnd/>
            <a:tailEnd/>
          </a:ln>
        </p:spPr>
      </p:pic>
      <p:sp>
        <p:nvSpPr>
          <p:cNvPr id="27653" name="Rectangle 2"/>
          <p:cNvSpPr>
            <a:spLocks noGrp="1" noChangeArrowheads="1"/>
          </p:cNvSpPr>
          <p:nvPr>
            <p:ph type="title"/>
          </p:nvPr>
        </p:nvSpPr>
        <p:spPr>
          <a:xfrm>
            <a:off x="457200" y="381000"/>
            <a:ext cx="8229600" cy="1143000"/>
          </a:xfrm>
        </p:spPr>
        <p:txBody>
          <a:bodyPr/>
          <a:lstStyle/>
          <a:p>
            <a:pPr eaLnBrk="1" hangingPunct="1"/>
            <a:r>
              <a:rPr lang="en-US" smtClean="0"/>
              <a:t>Triad is also…….</a:t>
            </a:r>
          </a:p>
        </p:txBody>
      </p:sp>
      <p:sp>
        <p:nvSpPr>
          <p:cNvPr id="27654" name="Rectangle 3"/>
          <p:cNvSpPr>
            <a:spLocks noGrp="1" noChangeArrowheads="1"/>
          </p:cNvSpPr>
          <p:nvPr>
            <p:ph idx="1"/>
          </p:nvPr>
        </p:nvSpPr>
        <p:spPr>
          <a:xfrm>
            <a:off x="457200" y="1524000"/>
            <a:ext cx="8229600" cy="2743200"/>
          </a:xfrm>
        </p:spPr>
        <p:txBody>
          <a:bodyPr/>
          <a:lstStyle/>
          <a:p>
            <a:pPr eaLnBrk="1" hangingPunct="1">
              <a:buFontTx/>
              <a:buNone/>
            </a:pPr>
            <a:r>
              <a:rPr lang="en-US" sz="2800" smtClean="0"/>
              <a:t>……. a program of philosophy which focuses on reducing criminal victimization of older Americans, and the enhancement of the delivery of law enforcement services to these individuals.</a:t>
            </a:r>
          </a:p>
          <a:p>
            <a:pPr eaLnBrk="1" hangingPunct="1">
              <a:buFontTx/>
              <a:buNone/>
            </a:pPr>
            <a:endParaRPr lang="en-US" sz="2800" smtClean="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81000"/>
            <a:ext cx="8229600" cy="1143000"/>
          </a:xfrm>
        </p:spPr>
        <p:txBody>
          <a:bodyPr/>
          <a:lstStyle/>
          <a:p>
            <a:pPr algn="ctr" eaLnBrk="1" hangingPunct="1"/>
            <a:r>
              <a:rPr lang="en-US" sz="7200" smtClean="0"/>
              <a:t>WHY ?</a:t>
            </a:r>
            <a:endParaRPr lang="en-US" smtClean="0"/>
          </a:p>
        </p:txBody>
      </p:sp>
      <p:sp>
        <p:nvSpPr>
          <p:cNvPr id="6147" name="Rectangle 3"/>
          <p:cNvSpPr>
            <a:spLocks noGrp="1" noChangeArrowheads="1"/>
          </p:cNvSpPr>
          <p:nvPr>
            <p:ph idx="1"/>
          </p:nvPr>
        </p:nvSpPr>
        <p:spPr>
          <a:xfrm>
            <a:off x="685800" y="1828800"/>
            <a:ext cx="7848600" cy="4419600"/>
          </a:xfrm>
        </p:spPr>
        <p:txBody>
          <a:bodyPr/>
          <a:lstStyle/>
          <a:p>
            <a:pPr eaLnBrk="1" hangingPunct="1">
              <a:buFontTx/>
              <a:buNone/>
            </a:pPr>
            <a:r>
              <a:rPr lang="en-US" dirty="0" smtClean="0"/>
              <a:t>Dec. 1, 2011 – Senior citizens – that includes people 65 and older – are now at the top of the heap in U.S. Census numbers. The senior age group is now, for the first time, the largest in terms of size and percent of the population in the U.S. This age group grew at a faster rate than the total population between 2000 and 2010, according to a 2010 Census brief released yesterday.</a:t>
            </a:r>
          </a:p>
        </p:txBody>
      </p:sp>
      <p:pic>
        <p:nvPicPr>
          <p:cNvPr id="28676" name="Picture 6"/>
          <p:cNvPicPr preferRelativeResize="0">
            <a:picLocks noChangeArrowheads="1"/>
          </p:cNvPicPr>
          <p:nvPr/>
        </p:nvPicPr>
        <p:blipFill>
          <a:blip r:embed="rId3" cstate="print"/>
          <a:srcRect/>
          <a:stretch>
            <a:fillRect/>
          </a:stretch>
        </p:blipFill>
        <p:spPr bwMode="auto">
          <a:xfrm>
            <a:off x="6391275" y="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04850"/>
            <a:ext cx="5791200" cy="1143000"/>
          </a:xfrm>
        </p:spPr>
        <p:txBody>
          <a:bodyPr/>
          <a:lstStyle/>
          <a:p>
            <a:pPr algn="ctr" eaLnBrk="1" hangingPunct="1"/>
            <a:r>
              <a:rPr lang="en-US" smtClean="0"/>
              <a:t>More …..WHY ?</a:t>
            </a:r>
          </a:p>
        </p:txBody>
      </p:sp>
      <p:sp>
        <p:nvSpPr>
          <p:cNvPr id="7171" name="Rectangle 3"/>
          <p:cNvSpPr>
            <a:spLocks noGrp="1" noChangeArrowheads="1"/>
          </p:cNvSpPr>
          <p:nvPr>
            <p:ph idx="1"/>
          </p:nvPr>
        </p:nvSpPr>
        <p:spPr>
          <a:xfrm>
            <a:off x="457200" y="1905000"/>
            <a:ext cx="6019800" cy="4724400"/>
          </a:xfrm>
        </p:spPr>
        <p:txBody>
          <a:bodyPr/>
          <a:lstStyle/>
          <a:p>
            <a:pPr eaLnBrk="1" hangingPunct="1">
              <a:spcBef>
                <a:spcPts val="1200"/>
              </a:spcBef>
            </a:pPr>
            <a:r>
              <a:rPr lang="en-US" smtClean="0"/>
              <a:t>An aging population </a:t>
            </a:r>
          </a:p>
          <a:p>
            <a:pPr eaLnBrk="1" hangingPunct="1">
              <a:spcBef>
                <a:spcPts val="1200"/>
              </a:spcBef>
            </a:pPr>
            <a:r>
              <a:rPr lang="en-US" smtClean="0"/>
              <a:t>Increased demands on law enforcement to meet needs of older citizens</a:t>
            </a:r>
          </a:p>
          <a:p>
            <a:pPr eaLnBrk="1" hangingPunct="1">
              <a:spcBef>
                <a:spcPts val="1200"/>
              </a:spcBef>
            </a:pPr>
            <a:r>
              <a:rPr lang="en-US" smtClean="0"/>
              <a:t>Law enforcement will devote special attention to this community-Now or Later!</a:t>
            </a:r>
          </a:p>
          <a:p>
            <a:pPr eaLnBrk="1" hangingPunct="1">
              <a:spcBef>
                <a:spcPts val="1200"/>
              </a:spcBef>
            </a:pPr>
            <a:r>
              <a:rPr lang="en-US" smtClean="0"/>
              <a:t>Crimes specifically TARGETED toward this community</a:t>
            </a:r>
          </a:p>
        </p:txBody>
      </p:sp>
      <p:pic>
        <p:nvPicPr>
          <p:cNvPr id="29700" name="Picture 6"/>
          <p:cNvPicPr preferRelativeResize="0">
            <a:picLocks noChangeArrowheads="1"/>
          </p:cNvPicPr>
          <p:nvPr/>
        </p:nvPicPr>
        <p:blipFill>
          <a:blip r:embed="rId3" cstate="print"/>
          <a:srcRect/>
          <a:stretch>
            <a:fillRect/>
          </a:stretch>
        </p:blipFill>
        <p:spPr bwMode="auto">
          <a:xfrm>
            <a:off x="6391275" y="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0" fill="hold"/>
                                        <p:tgtEl>
                                          <p:spTgt spid="7171"/>
                                        </p:tgtEl>
                                        <p:attrNameLst>
                                          <p:attrName>ppt_x</p:attrName>
                                        </p:attrNameLst>
                                      </p:cBhvr>
                                      <p:tavLst>
                                        <p:tav tm="0">
                                          <p:val>
                                            <p:strVal val="#ppt_x"/>
                                          </p:val>
                                        </p:tav>
                                        <p:tav tm="100000">
                                          <p:val>
                                            <p:strVal val="#ppt_x"/>
                                          </p:val>
                                        </p:tav>
                                      </p:tavLst>
                                    </p:anim>
                                    <p:anim calcmode="lin" valueType="num">
                                      <p:cBhvr additive="base">
                                        <p:cTn id="8" dur="50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4" name="Picture 4" descr="D:\Photos\Biking.tif"/>
          <p:cNvPicPr>
            <a:picLocks noChangeAspect="1" noChangeArrowheads="1"/>
          </p:cNvPicPr>
          <p:nvPr/>
        </p:nvPicPr>
        <p:blipFill>
          <a:blip r:embed="rId3" cstate="print">
            <a:duotone>
              <a:schemeClr val="accent6">
                <a:shade val="45000"/>
                <a:satMod val="135000"/>
              </a:schemeClr>
              <a:prstClr val="white"/>
            </a:duotone>
            <a:lum contrast="23000"/>
          </a:blip>
          <a:srcRect/>
          <a:stretch>
            <a:fillRect/>
          </a:stretch>
        </p:blipFill>
        <p:spPr bwMode="auto">
          <a:xfrm>
            <a:off x="0" y="3409950"/>
            <a:ext cx="5175250" cy="3448050"/>
          </a:xfrm>
          <a:prstGeom prst="rect">
            <a:avLst/>
          </a:prstGeom>
          <a:noFill/>
        </p:spPr>
      </p:pic>
      <p:sp>
        <p:nvSpPr>
          <p:cNvPr id="30723" name="Rectangle 2"/>
          <p:cNvSpPr>
            <a:spLocks noGrp="1" noChangeArrowheads="1"/>
          </p:cNvSpPr>
          <p:nvPr>
            <p:ph type="title"/>
          </p:nvPr>
        </p:nvSpPr>
        <p:spPr>
          <a:xfrm>
            <a:off x="381000" y="381000"/>
            <a:ext cx="5867400" cy="1371600"/>
          </a:xfrm>
        </p:spPr>
        <p:txBody>
          <a:bodyPr/>
          <a:lstStyle/>
          <a:p>
            <a:pPr eaLnBrk="1" hangingPunct="1"/>
            <a:r>
              <a:rPr lang="en-US" sz="4000" b="1" smtClean="0"/>
              <a:t>What are the goals of Triad ?</a:t>
            </a:r>
          </a:p>
        </p:txBody>
      </p:sp>
      <p:sp>
        <p:nvSpPr>
          <p:cNvPr id="9219" name="Rectangle 3"/>
          <p:cNvSpPr>
            <a:spLocks noGrp="1" noChangeArrowheads="1"/>
          </p:cNvSpPr>
          <p:nvPr>
            <p:ph idx="1"/>
          </p:nvPr>
        </p:nvSpPr>
        <p:spPr>
          <a:xfrm>
            <a:off x="2590800" y="1905000"/>
            <a:ext cx="6324600" cy="4267200"/>
          </a:xfrm>
        </p:spPr>
        <p:txBody>
          <a:bodyPr/>
          <a:lstStyle/>
          <a:p>
            <a:pPr eaLnBrk="1" hangingPunct="1"/>
            <a:r>
              <a:rPr lang="en-US" sz="3200" smtClean="0"/>
              <a:t>Reduce older adult victimization</a:t>
            </a:r>
          </a:p>
          <a:p>
            <a:pPr eaLnBrk="1" hangingPunct="1"/>
            <a:r>
              <a:rPr lang="en-US" sz="3200" smtClean="0"/>
              <a:t>Enhance a sense of security among older adults through education, training and involvement</a:t>
            </a:r>
          </a:p>
          <a:p>
            <a:pPr eaLnBrk="1" hangingPunct="1"/>
            <a:r>
              <a:rPr lang="en-US" sz="3200" smtClean="0"/>
              <a:t>Improve the overall quality of life for older adults</a:t>
            </a:r>
          </a:p>
        </p:txBody>
      </p:sp>
      <p:pic>
        <p:nvPicPr>
          <p:cNvPr id="30725" name="Picture 6"/>
          <p:cNvPicPr preferRelativeResize="0">
            <a:picLocks noChangeArrowheads="1"/>
          </p:cNvPicPr>
          <p:nvPr/>
        </p:nvPicPr>
        <p:blipFill>
          <a:blip r:embed="rId4" cstate="print"/>
          <a:srcRect/>
          <a:stretch>
            <a:fillRect/>
          </a:stretch>
        </p:blipFill>
        <p:spPr bwMode="auto">
          <a:xfrm>
            <a:off x="6391275" y="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x:\iStock_000005202445Small.jpg"/>
          <p:cNvPicPr>
            <a:picLocks noChangeAspect="1" noChangeArrowheads="1"/>
          </p:cNvPicPr>
          <p:nvPr/>
        </p:nvPicPr>
        <p:blipFill>
          <a:blip r:embed="rId3" cstate="print"/>
          <a:srcRect/>
          <a:stretch>
            <a:fillRect/>
          </a:stretch>
        </p:blipFill>
        <p:spPr bwMode="auto">
          <a:xfrm>
            <a:off x="5029200" y="2819400"/>
            <a:ext cx="4114800" cy="3348038"/>
          </a:xfrm>
          <a:prstGeom prst="rect">
            <a:avLst/>
          </a:prstGeom>
          <a:noFill/>
          <a:ln w="9525">
            <a:noFill/>
            <a:miter lim="800000"/>
            <a:headEnd/>
            <a:tailEnd/>
          </a:ln>
        </p:spPr>
      </p:pic>
      <p:sp>
        <p:nvSpPr>
          <p:cNvPr id="2" name="Title 1"/>
          <p:cNvSpPr>
            <a:spLocks noGrp="1"/>
          </p:cNvSpPr>
          <p:nvPr>
            <p:ph type="title"/>
          </p:nvPr>
        </p:nvSpPr>
        <p:spPr>
          <a:xfrm>
            <a:off x="530352" y="685800"/>
            <a:ext cx="7772400" cy="5943600"/>
          </a:xfrm>
        </p:spPr>
        <p:txBody>
          <a:bodyPr/>
          <a:lstStyle/>
          <a:p>
            <a:pPr>
              <a:defRPr/>
            </a:pPr>
            <a:r>
              <a:rPr sz="4000" smtClean="0"/>
              <a:t>Older adults have high levels of trust with regard</a:t>
            </a:r>
            <a:br>
              <a:rPr sz="4000" smtClean="0"/>
            </a:br>
            <a:r>
              <a:rPr sz="4000" smtClean="0"/>
              <a:t>to:</a:t>
            </a:r>
            <a:br>
              <a:rPr sz="4000" smtClean="0"/>
            </a:br>
            <a:r>
              <a:rPr sz="4000" smtClean="0"/>
              <a:t>strangers</a:t>
            </a:r>
            <a:br>
              <a:rPr sz="4000" smtClean="0"/>
            </a:br>
            <a:r>
              <a:rPr sz="4000" smtClean="0"/>
              <a:t>telephone salespersons</a:t>
            </a:r>
            <a:br>
              <a:rPr sz="4000" smtClean="0"/>
            </a:br>
            <a:r>
              <a:rPr sz="4000" smtClean="0"/>
              <a:t>contractors</a:t>
            </a:r>
            <a:br>
              <a:rPr sz="4000" smtClean="0"/>
            </a:br>
            <a:r>
              <a:rPr sz="4000" smtClean="0"/>
              <a:t>utilities/other workers</a:t>
            </a:r>
            <a:br>
              <a:rPr sz="4000" smtClean="0"/>
            </a:br>
            <a:r>
              <a:rPr sz="4000" smtClean="0"/>
              <a:t>officials, and</a:t>
            </a:r>
            <a:br>
              <a:rPr sz="4000" smtClean="0"/>
            </a:br>
            <a:r>
              <a:rPr sz="4000" smtClean="0"/>
              <a:t>others they deal with. </a:t>
            </a:r>
            <a:endParaRPr sz="40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1325562"/>
          </a:xfrm>
        </p:spPr>
        <p:txBody>
          <a:bodyPr>
            <a:normAutofit fontScale="90000"/>
          </a:bodyPr>
          <a:lstStyle/>
          <a:p>
            <a:pPr eaLnBrk="1" fontAlgn="auto" hangingPunct="1">
              <a:spcAft>
                <a:spcPts val="0"/>
              </a:spcAft>
              <a:defRPr/>
            </a:pPr>
            <a:r>
              <a:rPr lang="en-US" dirty="0" smtClean="0"/>
              <a:t>Who can be involved in Triad ?</a:t>
            </a:r>
          </a:p>
        </p:txBody>
      </p:sp>
      <p:sp>
        <p:nvSpPr>
          <p:cNvPr id="10243" name="Rectangle 3"/>
          <p:cNvSpPr>
            <a:spLocks noGrp="1" noChangeArrowheads="1"/>
          </p:cNvSpPr>
          <p:nvPr>
            <p:ph sz="half" idx="1"/>
          </p:nvPr>
        </p:nvSpPr>
        <p:spPr>
          <a:xfrm>
            <a:off x="457200" y="1905000"/>
            <a:ext cx="3962400" cy="44196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sz="2400" b="1" dirty="0" smtClean="0"/>
              <a:t>Sheriff</a:t>
            </a:r>
          </a:p>
          <a:p>
            <a:pPr marL="274320" indent="-274320" eaLnBrk="1" fontAlgn="auto" hangingPunct="1">
              <a:spcAft>
                <a:spcPts val="0"/>
              </a:spcAft>
              <a:buClr>
                <a:schemeClr val="accent3"/>
              </a:buClr>
              <a:buFont typeface="Wingdings 2"/>
              <a:buChar char=""/>
              <a:defRPr/>
            </a:pPr>
            <a:r>
              <a:rPr lang="en-US" sz="2400" b="1" dirty="0" smtClean="0"/>
              <a:t>Police</a:t>
            </a:r>
          </a:p>
          <a:p>
            <a:pPr marL="274320" indent="-274320" eaLnBrk="1" fontAlgn="auto" hangingPunct="1">
              <a:spcAft>
                <a:spcPts val="0"/>
              </a:spcAft>
              <a:buClr>
                <a:schemeClr val="accent3"/>
              </a:buClr>
              <a:buFont typeface="Wingdings 2"/>
              <a:buChar char=""/>
              <a:defRPr/>
            </a:pPr>
            <a:r>
              <a:rPr lang="en-US" sz="2400" b="1" dirty="0" smtClean="0"/>
              <a:t>Older Adults</a:t>
            </a:r>
          </a:p>
          <a:p>
            <a:pPr marL="274320" indent="-274320" eaLnBrk="1" fontAlgn="auto" hangingPunct="1">
              <a:spcAft>
                <a:spcPts val="0"/>
              </a:spcAft>
              <a:buClr>
                <a:schemeClr val="accent3"/>
              </a:buClr>
              <a:buFont typeface="Wingdings 2"/>
              <a:buChar char=""/>
              <a:defRPr/>
            </a:pPr>
            <a:r>
              <a:rPr lang="en-US" sz="2400" b="1" dirty="0" smtClean="0"/>
              <a:t>RSVP</a:t>
            </a:r>
          </a:p>
          <a:p>
            <a:pPr marL="274320" indent="-274320" eaLnBrk="1" fontAlgn="auto" hangingPunct="1">
              <a:spcAft>
                <a:spcPts val="0"/>
              </a:spcAft>
              <a:buClr>
                <a:schemeClr val="accent3"/>
              </a:buClr>
              <a:buFont typeface="Wingdings 2"/>
              <a:buChar char=""/>
              <a:defRPr/>
            </a:pPr>
            <a:r>
              <a:rPr lang="en-US" sz="2400" b="1" dirty="0" smtClean="0"/>
              <a:t>Area Agency on Aging</a:t>
            </a:r>
          </a:p>
          <a:p>
            <a:pPr marL="274320" indent="-274320" eaLnBrk="1" fontAlgn="auto" hangingPunct="1">
              <a:spcAft>
                <a:spcPts val="0"/>
              </a:spcAft>
              <a:buClr>
                <a:schemeClr val="accent3"/>
              </a:buClr>
              <a:buFont typeface="Wingdings 2"/>
              <a:buChar char=""/>
              <a:defRPr/>
            </a:pPr>
            <a:r>
              <a:rPr lang="en-US" sz="2400" b="1" dirty="0" smtClean="0"/>
              <a:t>AARP</a:t>
            </a:r>
          </a:p>
          <a:p>
            <a:pPr marL="274320" indent="-274320" eaLnBrk="1" fontAlgn="auto" hangingPunct="1">
              <a:spcAft>
                <a:spcPts val="0"/>
              </a:spcAft>
              <a:buClr>
                <a:schemeClr val="accent3"/>
              </a:buClr>
              <a:buFont typeface="Wingdings 2"/>
              <a:buChar char=""/>
              <a:defRPr/>
            </a:pPr>
            <a:r>
              <a:rPr lang="en-US" sz="2400" b="1" dirty="0" smtClean="0"/>
              <a:t>Meals on Wheels</a:t>
            </a:r>
          </a:p>
          <a:p>
            <a:pPr marL="274320" indent="-274320" eaLnBrk="1" fontAlgn="auto" hangingPunct="1">
              <a:spcAft>
                <a:spcPts val="0"/>
              </a:spcAft>
              <a:buClr>
                <a:schemeClr val="accent3"/>
              </a:buClr>
              <a:buFont typeface="Wingdings 2"/>
              <a:buChar char=""/>
              <a:defRPr/>
            </a:pPr>
            <a:r>
              <a:rPr lang="en-US" sz="2400" b="1" dirty="0" smtClean="0"/>
              <a:t>Fire departments</a:t>
            </a:r>
          </a:p>
          <a:p>
            <a:pPr marL="274320" indent="-274320" eaLnBrk="1" fontAlgn="auto" hangingPunct="1">
              <a:spcAft>
                <a:spcPts val="0"/>
              </a:spcAft>
              <a:buClr>
                <a:schemeClr val="accent3"/>
              </a:buClr>
              <a:buFont typeface="Wingdings 2"/>
              <a:buChar char=""/>
              <a:defRPr/>
            </a:pPr>
            <a:r>
              <a:rPr lang="en-US" sz="2400" b="1" dirty="0" smtClean="0"/>
              <a:t>Community aging programs</a:t>
            </a:r>
          </a:p>
        </p:txBody>
      </p:sp>
      <p:sp>
        <p:nvSpPr>
          <p:cNvPr id="10244" name="Rectangle 4"/>
          <p:cNvSpPr>
            <a:spLocks noGrp="1" noChangeArrowheads="1"/>
          </p:cNvSpPr>
          <p:nvPr>
            <p:ph sz="half" idx="2"/>
          </p:nvPr>
        </p:nvSpPr>
        <p:spPr>
          <a:xfrm>
            <a:off x="4419600" y="1905000"/>
            <a:ext cx="4114800" cy="44958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sz="2400" b="1" dirty="0" smtClean="0"/>
              <a:t>Court systems</a:t>
            </a:r>
          </a:p>
          <a:p>
            <a:pPr marL="274320" indent="-274320" eaLnBrk="1" fontAlgn="auto" hangingPunct="1">
              <a:spcAft>
                <a:spcPts val="0"/>
              </a:spcAft>
              <a:buClr>
                <a:schemeClr val="accent3"/>
              </a:buClr>
              <a:buFont typeface="Wingdings 2"/>
              <a:buChar char=""/>
              <a:defRPr/>
            </a:pPr>
            <a:r>
              <a:rPr lang="en-US" sz="2400" b="1" dirty="0" smtClean="0"/>
              <a:t>Local businesses</a:t>
            </a:r>
          </a:p>
          <a:p>
            <a:pPr marL="274320" indent="-274320" eaLnBrk="1" fontAlgn="auto" hangingPunct="1">
              <a:spcAft>
                <a:spcPts val="0"/>
              </a:spcAft>
              <a:buClr>
                <a:schemeClr val="accent3"/>
              </a:buClr>
              <a:buFont typeface="Wingdings 2"/>
              <a:buChar char=""/>
              <a:defRPr/>
            </a:pPr>
            <a:r>
              <a:rPr lang="en-US" sz="2400" b="1" dirty="0" smtClean="0"/>
              <a:t>Churches</a:t>
            </a:r>
          </a:p>
          <a:p>
            <a:pPr marL="274320" indent="-274320" eaLnBrk="1" fontAlgn="auto" hangingPunct="1">
              <a:spcAft>
                <a:spcPts val="0"/>
              </a:spcAft>
              <a:buClr>
                <a:schemeClr val="accent3"/>
              </a:buClr>
              <a:buFont typeface="Wingdings 2"/>
              <a:buChar char=""/>
              <a:defRPr/>
            </a:pPr>
            <a:r>
              <a:rPr lang="en-US" sz="2400" b="1" dirty="0" smtClean="0"/>
              <a:t>Hospitals</a:t>
            </a:r>
          </a:p>
          <a:p>
            <a:pPr marL="274320" indent="-274320" eaLnBrk="1" fontAlgn="auto" hangingPunct="1">
              <a:spcAft>
                <a:spcPts val="0"/>
              </a:spcAft>
              <a:buClr>
                <a:schemeClr val="accent3"/>
              </a:buClr>
              <a:buFont typeface="Wingdings 2"/>
              <a:buChar char=""/>
              <a:defRPr/>
            </a:pPr>
            <a:r>
              <a:rPr lang="en-US" sz="2400" b="1" dirty="0" smtClean="0"/>
              <a:t>Social services</a:t>
            </a:r>
          </a:p>
          <a:p>
            <a:pPr marL="274320" indent="-274320" eaLnBrk="1" fontAlgn="auto" hangingPunct="1">
              <a:spcAft>
                <a:spcPts val="0"/>
              </a:spcAft>
              <a:buClr>
                <a:schemeClr val="accent3"/>
              </a:buClr>
              <a:buFont typeface="Wingdings 2"/>
              <a:buChar char=""/>
              <a:defRPr/>
            </a:pPr>
            <a:r>
              <a:rPr lang="en-US" sz="2400" b="1" dirty="0" smtClean="0"/>
              <a:t>Recreation departments</a:t>
            </a:r>
          </a:p>
          <a:p>
            <a:pPr marL="274320" indent="-274320" eaLnBrk="1" fontAlgn="auto" hangingPunct="1">
              <a:spcAft>
                <a:spcPts val="0"/>
              </a:spcAft>
              <a:buClr>
                <a:schemeClr val="accent3"/>
              </a:buClr>
              <a:buFont typeface="Wingdings 2"/>
              <a:buChar char=""/>
              <a:defRPr/>
            </a:pPr>
            <a:r>
              <a:rPr lang="en-US" sz="2400" b="1" dirty="0" smtClean="0"/>
              <a:t>ANY BUSINESS OR PERSON CONCERNED WITH SENIOR ISSUES</a:t>
            </a:r>
          </a:p>
          <a:p>
            <a:pPr marL="274320" indent="-274320" eaLnBrk="1" fontAlgn="auto" hangingPunct="1">
              <a:spcAft>
                <a:spcPts val="0"/>
              </a:spcAft>
              <a:buClr>
                <a:schemeClr val="accent3"/>
              </a:buClr>
              <a:buFont typeface="Wingdings 2"/>
              <a:buChar char=""/>
              <a:defRPr/>
            </a:pPr>
            <a:endParaRPr lang="en-US" sz="2400" b="1"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0243">
                                            <p:txEl>
                                              <p:pRg st="6" end="6"/>
                                            </p:txEl>
                                          </p:spTgt>
                                        </p:tgtEl>
                                        <p:attrNameLst>
                                          <p:attrName>style.visibility</p:attrName>
                                        </p:attrNameLst>
                                      </p:cBhvr>
                                      <p:to>
                                        <p:strVal val="visible"/>
                                      </p:to>
                                    </p:set>
                                    <p:anim calcmode="lin" valueType="num">
                                      <p:cBhvr additive="base">
                                        <p:cTn id="43" dur="500" fill="hold"/>
                                        <p:tgtEl>
                                          <p:spTgt spid="102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24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0243">
                                            <p:txEl>
                                              <p:pRg st="7" end="7"/>
                                            </p:txEl>
                                          </p:spTgt>
                                        </p:tgtEl>
                                        <p:attrNameLst>
                                          <p:attrName>style.visibility</p:attrName>
                                        </p:attrNameLst>
                                      </p:cBhvr>
                                      <p:to>
                                        <p:strVal val="visible"/>
                                      </p:to>
                                    </p:set>
                                    <p:anim calcmode="lin" valueType="num">
                                      <p:cBhvr additive="base">
                                        <p:cTn id="49" dur="500" fill="hold"/>
                                        <p:tgtEl>
                                          <p:spTgt spid="102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24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0243">
                                            <p:txEl>
                                              <p:pRg st="8" end="8"/>
                                            </p:txEl>
                                          </p:spTgt>
                                        </p:tgtEl>
                                        <p:attrNameLst>
                                          <p:attrName>style.visibility</p:attrName>
                                        </p:attrNameLst>
                                      </p:cBhvr>
                                      <p:to>
                                        <p:strVal val="visible"/>
                                      </p:to>
                                    </p:set>
                                    <p:anim calcmode="lin" valueType="num">
                                      <p:cBhvr additive="base">
                                        <p:cTn id="55" dur="500" fill="hold"/>
                                        <p:tgtEl>
                                          <p:spTgt spid="102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24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3" fill="hold" grpId="0" nodeType="clickEffect">
                                  <p:stCondLst>
                                    <p:cond delay="0"/>
                                  </p:stCondLst>
                                  <p:childTnLst>
                                    <p:set>
                                      <p:cBhvr>
                                        <p:cTn id="60" dur="1" fill="hold">
                                          <p:stCondLst>
                                            <p:cond delay="0"/>
                                          </p:stCondLst>
                                        </p:cTn>
                                        <p:tgtEl>
                                          <p:spTgt spid="10244">
                                            <p:txEl>
                                              <p:pRg st="0" end="0"/>
                                            </p:txEl>
                                          </p:spTgt>
                                        </p:tgtEl>
                                        <p:attrNameLst>
                                          <p:attrName>style.visibility</p:attrName>
                                        </p:attrNameLst>
                                      </p:cBhvr>
                                      <p:to>
                                        <p:strVal val="visible"/>
                                      </p:to>
                                    </p:set>
                                    <p:anim calcmode="lin" valueType="num">
                                      <p:cBhvr additive="base">
                                        <p:cTn id="61" dur="500" fill="hold"/>
                                        <p:tgtEl>
                                          <p:spTgt spid="10244">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02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3" fill="hold" grpId="0" nodeType="clickEffect">
                                  <p:stCondLst>
                                    <p:cond delay="0"/>
                                  </p:stCondLst>
                                  <p:childTnLst>
                                    <p:set>
                                      <p:cBhvr>
                                        <p:cTn id="66" dur="1" fill="hold">
                                          <p:stCondLst>
                                            <p:cond delay="0"/>
                                          </p:stCondLst>
                                        </p:cTn>
                                        <p:tgtEl>
                                          <p:spTgt spid="10244">
                                            <p:txEl>
                                              <p:pRg st="1" end="1"/>
                                            </p:txEl>
                                          </p:spTgt>
                                        </p:tgtEl>
                                        <p:attrNameLst>
                                          <p:attrName>style.visibility</p:attrName>
                                        </p:attrNameLst>
                                      </p:cBhvr>
                                      <p:to>
                                        <p:strVal val="visible"/>
                                      </p:to>
                                    </p:set>
                                    <p:anim calcmode="lin" valueType="num">
                                      <p:cBhvr additive="base">
                                        <p:cTn id="67" dur="500" fill="hold"/>
                                        <p:tgtEl>
                                          <p:spTgt spid="10244">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24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3" fill="hold" grpId="0" nodeType="clickEffect">
                                  <p:stCondLst>
                                    <p:cond delay="0"/>
                                  </p:stCondLst>
                                  <p:childTnLst>
                                    <p:set>
                                      <p:cBhvr>
                                        <p:cTn id="72" dur="1" fill="hold">
                                          <p:stCondLst>
                                            <p:cond delay="0"/>
                                          </p:stCondLst>
                                        </p:cTn>
                                        <p:tgtEl>
                                          <p:spTgt spid="10244">
                                            <p:txEl>
                                              <p:pRg st="2" end="2"/>
                                            </p:txEl>
                                          </p:spTgt>
                                        </p:tgtEl>
                                        <p:attrNameLst>
                                          <p:attrName>style.visibility</p:attrName>
                                        </p:attrNameLst>
                                      </p:cBhvr>
                                      <p:to>
                                        <p:strVal val="visible"/>
                                      </p:to>
                                    </p:set>
                                    <p:anim calcmode="lin" valueType="num">
                                      <p:cBhvr additive="base">
                                        <p:cTn id="73" dur="500" fill="hold"/>
                                        <p:tgtEl>
                                          <p:spTgt spid="10244">
                                            <p:txEl>
                                              <p:pRg st="2" end="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024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3" fill="hold" grpId="0" nodeType="clickEffect">
                                  <p:stCondLst>
                                    <p:cond delay="0"/>
                                  </p:stCondLst>
                                  <p:childTnLst>
                                    <p:set>
                                      <p:cBhvr>
                                        <p:cTn id="78" dur="1" fill="hold">
                                          <p:stCondLst>
                                            <p:cond delay="0"/>
                                          </p:stCondLst>
                                        </p:cTn>
                                        <p:tgtEl>
                                          <p:spTgt spid="10244">
                                            <p:txEl>
                                              <p:pRg st="3" end="3"/>
                                            </p:txEl>
                                          </p:spTgt>
                                        </p:tgtEl>
                                        <p:attrNameLst>
                                          <p:attrName>style.visibility</p:attrName>
                                        </p:attrNameLst>
                                      </p:cBhvr>
                                      <p:to>
                                        <p:strVal val="visible"/>
                                      </p:to>
                                    </p:set>
                                    <p:anim calcmode="lin" valueType="num">
                                      <p:cBhvr additive="base">
                                        <p:cTn id="79" dur="500" fill="hold"/>
                                        <p:tgtEl>
                                          <p:spTgt spid="10244">
                                            <p:txEl>
                                              <p:pRg st="3" end="3"/>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024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3" fill="hold" grpId="0" nodeType="clickEffect">
                                  <p:stCondLst>
                                    <p:cond delay="0"/>
                                  </p:stCondLst>
                                  <p:childTnLst>
                                    <p:set>
                                      <p:cBhvr>
                                        <p:cTn id="84" dur="1" fill="hold">
                                          <p:stCondLst>
                                            <p:cond delay="0"/>
                                          </p:stCondLst>
                                        </p:cTn>
                                        <p:tgtEl>
                                          <p:spTgt spid="10244">
                                            <p:txEl>
                                              <p:pRg st="4" end="4"/>
                                            </p:txEl>
                                          </p:spTgt>
                                        </p:tgtEl>
                                        <p:attrNameLst>
                                          <p:attrName>style.visibility</p:attrName>
                                        </p:attrNameLst>
                                      </p:cBhvr>
                                      <p:to>
                                        <p:strVal val="visible"/>
                                      </p:to>
                                    </p:set>
                                    <p:anim calcmode="lin" valueType="num">
                                      <p:cBhvr additive="base">
                                        <p:cTn id="85" dur="500" fill="hold"/>
                                        <p:tgtEl>
                                          <p:spTgt spid="10244">
                                            <p:txEl>
                                              <p:pRg st="4" end="4"/>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24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3" fill="hold" grpId="0" nodeType="clickEffect">
                                  <p:stCondLst>
                                    <p:cond delay="0"/>
                                  </p:stCondLst>
                                  <p:childTnLst>
                                    <p:set>
                                      <p:cBhvr>
                                        <p:cTn id="90" dur="1" fill="hold">
                                          <p:stCondLst>
                                            <p:cond delay="0"/>
                                          </p:stCondLst>
                                        </p:cTn>
                                        <p:tgtEl>
                                          <p:spTgt spid="10244">
                                            <p:txEl>
                                              <p:pRg st="5" end="5"/>
                                            </p:txEl>
                                          </p:spTgt>
                                        </p:tgtEl>
                                        <p:attrNameLst>
                                          <p:attrName>style.visibility</p:attrName>
                                        </p:attrNameLst>
                                      </p:cBhvr>
                                      <p:to>
                                        <p:strVal val="visible"/>
                                      </p:to>
                                    </p:set>
                                    <p:anim calcmode="lin" valueType="num">
                                      <p:cBhvr additive="base">
                                        <p:cTn id="91" dur="500" fill="hold"/>
                                        <p:tgtEl>
                                          <p:spTgt spid="10244">
                                            <p:txEl>
                                              <p:pRg st="5" end="5"/>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024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3" fill="hold" grpId="0" nodeType="clickEffect">
                                  <p:stCondLst>
                                    <p:cond delay="0"/>
                                  </p:stCondLst>
                                  <p:childTnLst>
                                    <p:set>
                                      <p:cBhvr>
                                        <p:cTn id="96" dur="1" fill="hold">
                                          <p:stCondLst>
                                            <p:cond delay="0"/>
                                          </p:stCondLst>
                                        </p:cTn>
                                        <p:tgtEl>
                                          <p:spTgt spid="10244">
                                            <p:txEl>
                                              <p:pRg st="6" end="6"/>
                                            </p:txEl>
                                          </p:spTgt>
                                        </p:tgtEl>
                                        <p:attrNameLst>
                                          <p:attrName>style.visibility</p:attrName>
                                        </p:attrNameLst>
                                      </p:cBhvr>
                                      <p:to>
                                        <p:strVal val="visible"/>
                                      </p:to>
                                    </p:set>
                                    <p:anim calcmode="lin" valueType="num">
                                      <p:cBhvr additive="base">
                                        <p:cTn id="97" dur="500" fill="hold"/>
                                        <p:tgtEl>
                                          <p:spTgt spid="10244">
                                            <p:txEl>
                                              <p:pRg st="6" end="6"/>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1024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P spid="1024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66800" y="2362200"/>
            <a:ext cx="6705600" cy="609600"/>
          </a:xfrm>
        </p:spPr>
        <p:txBody>
          <a:bodyPr/>
          <a:lstStyle/>
          <a:p>
            <a:pPr eaLnBrk="1" fontAlgn="auto" hangingPunct="1">
              <a:spcAft>
                <a:spcPts val="0"/>
              </a:spcAft>
              <a:defRPr/>
            </a:pPr>
            <a:r>
              <a:rPr lang="en-US" sz="3600" smtClean="0"/>
              <a:t>S.A.L.T. Council</a:t>
            </a:r>
          </a:p>
        </p:txBody>
      </p:sp>
      <p:sp>
        <p:nvSpPr>
          <p:cNvPr id="12291" name="Rectangle 3"/>
          <p:cNvSpPr>
            <a:spLocks noGrp="1" noChangeArrowheads="1"/>
          </p:cNvSpPr>
          <p:nvPr>
            <p:ph type="subTitle" idx="1"/>
          </p:nvPr>
        </p:nvSpPr>
        <p:spPr>
          <a:xfrm>
            <a:off x="1981200" y="3429000"/>
            <a:ext cx="5791200" cy="2209800"/>
          </a:xfrm>
        </p:spPr>
        <p:txBody>
          <a:bodyPr/>
          <a:lstStyle/>
          <a:p>
            <a:pPr marR="0" eaLnBrk="1" hangingPunct="1"/>
            <a:r>
              <a:rPr lang="en-US" sz="2800" smtClean="0"/>
              <a:t>Seniors </a:t>
            </a:r>
          </a:p>
          <a:p>
            <a:pPr marR="0" eaLnBrk="1" hangingPunct="1"/>
            <a:r>
              <a:rPr lang="en-US" sz="2800" smtClean="0"/>
              <a:t>And </a:t>
            </a:r>
          </a:p>
          <a:p>
            <a:pPr marR="0" eaLnBrk="1" hangingPunct="1"/>
            <a:r>
              <a:rPr lang="en-US" sz="2800" smtClean="0"/>
              <a:t>Law enforcement </a:t>
            </a:r>
          </a:p>
          <a:p>
            <a:pPr marR="0" eaLnBrk="1" hangingPunct="1"/>
            <a:r>
              <a:rPr lang="en-US" sz="2800" smtClean="0"/>
              <a:t>Together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500" fill="hold"/>
                                        <p:tgtEl>
                                          <p:spTgt spid="12291"/>
                                        </p:tgtEl>
                                        <p:attrNameLst>
                                          <p:attrName>ppt_w</p:attrName>
                                        </p:attrNameLst>
                                      </p:cBhvr>
                                      <p:tavLst>
                                        <p:tav tm="0">
                                          <p:val>
                                            <p:fltVal val="0"/>
                                          </p:val>
                                        </p:tav>
                                        <p:tav tm="100000">
                                          <p:val>
                                            <p:strVal val="#ppt_w"/>
                                          </p:val>
                                        </p:tav>
                                      </p:tavLst>
                                    </p:anim>
                                    <p:anim calcmode="lin" valueType="num">
                                      <p:cBhvr>
                                        <p:cTn id="8" dur="500" fill="hold"/>
                                        <p:tgtEl>
                                          <p:spTgt spid="12291"/>
                                        </p:tgtEl>
                                        <p:attrNameLst>
                                          <p:attrName>ppt_h</p:attrName>
                                        </p:attrNameLst>
                                      </p:cBhvr>
                                      <p:tavLst>
                                        <p:tav tm="0">
                                          <p:val>
                                            <p:fltVal val="0"/>
                                          </p:val>
                                        </p:tav>
                                        <p:tav tm="100000">
                                          <p:val>
                                            <p:strVal val="#ppt_h"/>
                                          </p:val>
                                        </p:tav>
                                      </p:tavLst>
                                    </p:anim>
                                    <p:anim calcmode="lin" valueType="num">
                                      <p:cBhvr>
                                        <p:cTn id="9" dur="500" fill="hold"/>
                                        <p:tgtEl>
                                          <p:spTgt spid="12291"/>
                                        </p:tgtEl>
                                        <p:attrNameLst>
                                          <p:attrName>ppt_x</p:attrName>
                                        </p:attrNameLst>
                                      </p:cBhvr>
                                      <p:tavLst>
                                        <p:tav tm="0">
                                          <p:val>
                                            <p:fltVal val="0.5"/>
                                          </p:val>
                                        </p:tav>
                                        <p:tav tm="100000">
                                          <p:val>
                                            <p:strVal val="#ppt_x"/>
                                          </p:val>
                                        </p:tav>
                                      </p:tavLst>
                                    </p:anim>
                                    <p:anim calcmode="lin" valueType="num">
                                      <p:cBhvr>
                                        <p:cTn id="10" dur="500" fill="hold"/>
                                        <p:tgtEl>
                                          <p:spTgt spid="12291"/>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D:\Photos\Meeting.tif"/>
          <p:cNvPicPr>
            <a:picLocks noChangeAspect="1" noChangeArrowheads="1"/>
          </p:cNvPicPr>
          <p:nvPr/>
        </p:nvPicPr>
        <p:blipFill>
          <a:blip r:embed="rId3" cstate="print"/>
          <a:srcRect/>
          <a:stretch>
            <a:fillRect/>
          </a:stretch>
        </p:blipFill>
        <p:spPr bwMode="auto">
          <a:xfrm>
            <a:off x="4343400" y="2133600"/>
            <a:ext cx="4800600" cy="3448050"/>
          </a:xfrm>
          <a:prstGeom prst="rect">
            <a:avLst/>
          </a:prstGeom>
          <a:noFill/>
          <a:ln w="9525">
            <a:noFill/>
            <a:miter lim="800000"/>
            <a:headEnd/>
            <a:tailEnd/>
          </a:ln>
        </p:spPr>
      </p:pic>
      <p:sp>
        <p:nvSpPr>
          <p:cNvPr id="18434" name="Rectangle 2"/>
          <p:cNvSpPr>
            <a:spLocks noGrp="1" noChangeArrowheads="1"/>
          </p:cNvSpPr>
          <p:nvPr>
            <p:ph type="title"/>
          </p:nvPr>
        </p:nvSpPr>
        <p:spPr>
          <a:xfrm>
            <a:off x="0" y="274638"/>
            <a:ext cx="9144000" cy="1325562"/>
          </a:xfrm>
        </p:spPr>
        <p:txBody>
          <a:bodyPr>
            <a:normAutofit fontScale="90000"/>
          </a:bodyPr>
          <a:lstStyle/>
          <a:p>
            <a:pPr algn="ctr" eaLnBrk="1" fontAlgn="auto" hangingPunct="1">
              <a:spcAft>
                <a:spcPts val="0"/>
              </a:spcAft>
              <a:defRPr/>
            </a:pPr>
            <a:r>
              <a:rPr lang="en-US" dirty="0" smtClean="0"/>
              <a:t>What is the S.A.L.T. Council?</a:t>
            </a:r>
          </a:p>
        </p:txBody>
      </p:sp>
      <p:sp>
        <p:nvSpPr>
          <p:cNvPr id="33796" name="Rectangle 3"/>
          <p:cNvSpPr>
            <a:spLocks noGrp="1" noChangeArrowheads="1"/>
          </p:cNvSpPr>
          <p:nvPr>
            <p:ph idx="1"/>
          </p:nvPr>
        </p:nvSpPr>
        <p:spPr>
          <a:xfrm>
            <a:off x="228600" y="1828800"/>
            <a:ext cx="4953000" cy="4724400"/>
          </a:xfrm>
          <a:solidFill>
            <a:schemeClr val="bg2"/>
          </a:solidFill>
        </p:spPr>
        <p:txBody>
          <a:bodyPr/>
          <a:lstStyle/>
          <a:p>
            <a:pPr eaLnBrk="1" hangingPunct="1">
              <a:buFontTx/>
              <a:buNone/>
            </a:pPr>
            <a:r>
              <a:rPr lang="en-US" sz="2400" b="1" smtClean="0"/>
              <a:t>The governing body of older adults and agency representatives that guide the entire Triad</a:t>
            </a:r>
          </a:p>
          <a:p>
            <a:pPr eaLnBrk="1" hangingPunct="1">
              <a:buFontTx/>
              <a:buNone/>
            </a:pPr>
            <a:endParaRPr lang="en-US" sz="2400" b="1" smtClean="0"/>
          </a:p>
          <a:p>
            <a:pPr eaLnBrk="1" hangingPunct="1">
              <a:buFontTx/>
              <a:buNone/>
            </a:pPr>
            <a:r>
              <a:rPr lang="en-US" sz="2400" b="1" smtClean="0"/>
              <a:t>Creates programs involving law enforcement, older adults and the community to achieve the goals set by the S.A.L.T. council</a:t>
            </a: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6" descr="D:\Photos\Crowd.tif"/>
          <p:cNvPicPr>
            <a:picLocks noChangeAspect="1" noChangeArrowheads="1"/>
          </p:cNvPicPr>
          <p:nvPr/>
        </p:nvPicPr>
        <p:blipFill>
          <a:blip r:embed="rId4" cstate="print">
            <a:lum bright="18000" contrast="26000"/>
          </a:blip>
          <a:srcRect/>
          <a:stretch>
            <a:fillRect/>
          </a:stretch>
        </p:blipFill>
        <p:spPr bwMode="auto">
          <a:xfrm>
            <a:off x="1219200" y="1524000"/>
            <a:ext cx="6848475" cy="2603500"/>
          </a:xfrm>
          <a:prstGeom prst="rect">
            <a:avLst/>
          </a:prstGeom>
          <a:noFill/>
          <a:ln w="9525">
            <a:noFill/>
            <a:miter lim="800000"/>
            <a:headEnd/>
            <a:tailEnd/>
          </a:ln>
        </p:spPr>
      </p:pic>
      <p:sp>
        <p:nvSpPr>
          <p:cNvPr id="2052" name="Rectangle 2"/>
          <p:cNvSpPr>
            <a:spLocks noGrp="1" noChangeArrowheads="1"/>
          </p:cNvSpPr>
          <p:nvPr>
            <p:ph type="title"/>
          </p:nvPr>
        </p:nvSpPr>
        <p:spPr>
          <a:xfrm>
            <a:off x="533400" y="274638"/>
            <a:ext cx="8153400" cy="1096962"/>
          </a:xfrm>
        </p:spPr>
        <p:txBody>
          <a:bodyPr/>
          <a:lstStyle/>
          <a:p>
            <a:pPr algn="ctr" eaLnBrk="1" hangingPunct="1"/>
            <a:r>
              <a:rPr lang="en-US" smtClean="0"/>
              <a:t>How is Triad set up ?</a:t>
            </a:r>
          </a:p>
        </p:txBody>
      </p:sp>
      <p:graphicFrame>
        <p:nvGraphicFramePr>
          <p:cNvPr id="2050" name="Object 3"/>
          <p:cNvGraphicFramePr>
            <a:graphicFrameLocks noGrp="1" noChangeAspect="1"/>
          </p:cNvGraphicFramePr>
          <p:nvPr>
            <p:ph type="dgm" idx="1"/>
          </p:nvPr>
        </p:nvGraphicFramePr>
        <p:xfrm>
          <a:off x="0" y="1447800"/>
          <a:ext cx="9144000" cy="4495800"/>
        </p:xfrm>
        <a:graphic>
          <a:graphicData uri="http://schemas.openxmlformats.org/presentationml/2006/ole">
            <mc:AlternateContent xmlns:mc="http://schemas.openxmlformats.org/markup-compatibility/2006">
              <mc:Choice xmlns:v="urn:schemas-microsoft-com:vml" Requires="v">
                <p:oleObj spid="_x0000_s2052" name="MS Org Chart" r:id="rId5" imgW="7613640" imgH="2323800" progId="">
                  <p:embed followColorScheme="full"/>
                </p:oleObj>
              </mc:Choice>
              <mc:Fallback>
                <p:oleObj name="MS Org Chart" r:id="rId5" imgW="7613640" imgH="2323800" progId="">
                  <p:embed followColorScheme="full"/>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9144000" cy="44958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
        <p:nvSpPr>
          <p:cNvPr id="2053" name="Text Box 4"/>
          <p:cNvSpPr txBox="1">
            <a:spLocks noChangeArrowheads="1"/>
          </p:cNvSpPr>
          <p:nvPr/>
        </p:nvSpPr>
        <p:spPr bwMode="auto">
          <a:xfrm>
            <a:off x="1066800" y="6096000"/>
            <a:ext cx="7315200" cy="457200"/>
          </a:xfrm>
          <a:prstGeom prst="rect">
            <a:avLst/>
          </a:prstGeom>
          <a:solidFill>
            <a:schemeClr val="folHlink"/>
          </a:solidFill>
          <a:ln w="9525">
            <a:noFill/>
            <a:miter lim="800000"/>
            <a:headEnd/>
            <a:tailEnd/>
          </a:ln>
        </p:spPr>
        <p:txBody>
          <a:bodyPr>
            <a:spAutoFit/>
          </a:bodyPr>
          <a:lstStyle/>
          <a:p>
            <a:pPr algn="ctr" eaLnBrk="0" hangingPunct="0">
              <a:spcBef>
                <a:spcPct val="50000"/>
              </a:spcBef>
            </a:pPr>
            <a:r>
              <a:rPr lang="en-US" sz="2400">
                <a:solidFill>
                  <a:srgbClr val="FF0300"/>
                </a:solidFill>
                <a:latin typeface="Times New Roman" pitchFamily="18" charset="0"/>
              </a:rPr>
              <a:t>Triad</a:t>
            </a:r>
            <a:r>
              <a:rPr lang="en-US" sz="2400">
                <a:latin typeface="Times New Roman" pitchFamily="18" charset="0"/>
              </a:rPr>
              <a:t> </a:t>
            </a:r>
            <a:r>
              <a:rPr lang="en-US" sz="2400">
                <a:solidFill>
                  <a:srgbClr val="FF0300"/>
                </a:solidFill>
                <a:latin typeface="Times New Roman" pitchFamily="18" charset="0"/>
              </a:rPr>
              <a:t>Membership</a:t>
            </a:r>
            <a:endParaRPr lang="en-US" sz="240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7" descr="D:\Photos\OlderAdult-Executive.tif"/>
          <p:cNvPicPr>
            <a:picLocks noChangeAspect="1" noChangeArrowheads="1"/>
          </p:cNvPicPr>
          <p:nvPr/>
        </p:nvPicPr>
        <p:blipFill>
          <a:blip r:embed="rId3" cstate="print"/>
          <a:srcRect l="5128" t="13068" r="12821"/>
          <a:stretch>
            <a:fillRect/>
          </a:stretch>
        </p:blipFill>
        <p:spPr bwMode="auto">
          <a:xfrm>
            <a:off x="6705600" y="2971800"/>
            <a:ext cx="2438400" cy="3886200"/>
          </a:xfrm>
          <a:prstGeom prst="rect">
            <a:avLst/>
          </a:prstGeom>
          <a:noFill/>
          <a:ln w="9525">
            <a:noFill/>
            <a:miter lim="800000"/>
            <a:headEnd/>
            <a:tailEnd/>
          </a:ln>
        </p:spPr>
      </p:pic>
      <p:pic>
        <p:nvPicPr>
          <p:cNvPr id="34819" name="Picture 6" descr="D:\Photos\Policeman2.tif"/>
          <p:cNvPicPr>
            <a:picLocks noChangeAspect="1" noChangeArrowheads="1"/>
          </p:cNvPicPr>
          <p:nvPr/>
        </p:nvPicPr>
        <p:blipFill>
          <a:blip r:embed="rId4" cstate="print">
            <a:lum bright="26000" contrast="66000"/>
          </a:blip>
          <a:srcRect l="15000" r="10000"/>
          <a:stretch>
            <a:fillRect/>
          </a:stretch>
        </p:blipFill>
        <p:spPr bwMode="auto">
          <a:xfrm>
            <a:off x="0" y="4572000"/>
            <a:ext cx="2286000" cy="2286000"/>
          </a:xfrm>
          <a:prstGeom prst="rect">
            <a:avLst/>
          </a:prstGeom>
          <a:noFill/>
          <a:ln w="9525">
            <a:noFill/>
            <a:miter lim="800000"/>
            <a:headEnd/>
            <a:tailEnd/>
          </a:ln>
        </p:spPr>
      </p:pic>
      <p:pic>
        <p:nvPicPr>
          <p:cNvPr id="34820" name="Picture 5" descr="D:\Photos\Doctor.tif"/>
          <p:cNvPicPr>
            <a:picLocks noChangeAspect="1" noChangeArrowheads="1"/>
          </p:cNvPicPr>
          <p:nvPr/>
        </p:nvPicPr>
        <p:blipFill>
          <a:blip r:embed="rId5" cstate="print"/>
          <a:srcRect l="7692" t="2706" r="7692"/>
          <a:stretch>
            <a:fillRect/>
          </a:stretch>
        </p:blipFill>
        <p:spPr bwMode="auto">
          <a:xfrm>
            <a:off x="0" y="1524000"/>
            <a:ext cx="1676400" cy="2740025"/>
          </a:xfrm>
          <a:prstGeom prst="rect">
            <a:avLst/>
          </a:prstGeom>
          <a:noFill/>
          <a:ln w="9525">
            <a:noFill/>
            <a:miter lim="800000"/>
            <a:headEnd/>
            <a:tailEnd/>
          </a:ln>
        </p:spPr>
      </p:pic>
      <p:sp>
        <p:nvSpPr>
          <p:cNvPr id="19458" name="Rectangle 2"/>
          <p:cNvSpPr>
            <a:spLocks noGrp="1" noChangeArrowheads="1"/>
          </p:cNvSpPr>
          <p:nvPr>
            <p:ph type="title"/>
          </p:nvPr>
        </p:nvSpPr>
        <p:spPr>
          <a:xfrm>
            <a:off x="0" y="228600"/>
            <a:ext cx="9144000" cy="914400"/>
          </a:xfrm>
        </p:spPr>
        <p:txBody>
          <a:bodyPr>
            <a:normAutofit fontScale="90000"/>
          </a:bodyPr>
          <a:lstStyle/>
          <a:p>
            <a:pPr eaLnBrk="1" fontAlgn="auto" hangingPunct="1">
              <a:spcAft>
                <a:spcPts val="0"/>
              </a:spcAft>
              <a:defRPr/>
            </a:pPr>
            <a:r>
              <a:rPr lang="en-US" dirty="0" smtClean="0"/>
              <a:t>Organizing a S.A.L.T. Council </a:t>
            </a:r>
          </a:p>
        </p:txBody>
      </p:sp>
      <p:sp>
        <p:nvSpPr>
          <p:cNvPr id="2" name="Rectangle 3"/>
          <p:cNvSpPr>
            <a:spLocks noGrp="1" noChangeArrowheads="1"/>
          </p:cNvSpPr>
          <p:nvPr>
            <p:ph sz="half" idx="1"/>
          </p:nvPr>
        </p:nvSpPr>
        <p:spPr>
          <a:xfrm>
            <a:off x="1447800" y="1371600"/>
            <a:ext cx="7543800" cy="4953000"/>
          </a:xfrm>
        </p:spPr>
        <p:txBody>
          <a:bodyPr/>
          <a:lstStyle/>
          <a:p>
            <a:pPr eaLnBrk="1" hangingPunct="1">
              <a:spcBef>
                <a:spcPts val="0"/>
              </a:spcBef>
              <a:spcAft>
                <a:spcPts val="1200"/>
              </a:spcAft>
            </a:pPr>
            <a:r>
              <a:rPr lang="en-US" sz="2000" b="1" dirty="0" smtClean="0"/>
              <a:t>Gather law enforcement, business professionals, and mature leaders to guide your Triad</a:t>
            </a:r>
          </a:p>
          <a:p>
            <a:pPr eaLnBrk="1" hangingPunct="1">
              <a:spcBef>
                <a:spcPts val="0"/>
              </a:spcBef>
              <a:spcAft>
                <a:spcPts val="1200"/>
              </a:spcAft>
            </a:pPr>
            <a:r>
              <a:rPr lang="en-US" sz="2000" b="1" dirty="0" smtClean="0"/>
              <a:t>Determine the number on the Council</a:t>
            </a:r>
          </a:p>
          <a:p>
            <a:pPr eaLnBrk="1" hangingPunct="1">
              <a:spcBef>
                <a:spcPts val="0"/>
              </a:spcBef>
              <a:spcAft>
                <a:spcPts val="1200"/>
              </a:spcAft>
            </a:pPr>
            <a:r>
              <a:rPr lang="en-US" sz="2000" b="1" dirty="0" smtClean="0"/>
              <a:t>Choose a motivated older adult as </a:t>
            </a:r>
          </a:p>
          <a:p>
            <a:pPr eaLnBrk="1" hangingPunct="1">
              <a:spcBef>
                <a:spcPts val="0"/>
              </a:spcBef>
              <a:spcAft>
                <a:spcPts val="1200"/>
              </a:spcAft>
              <a:buNone/>
            </a:pPr>
            <a:r>
              <a:rPr lang="en-US" sz="2000" b="1" dirty="0" smtClean="0"/>
              <a:t>	chairperson</a:t>
            </a:r>
          </a:p>
          <a:p>
            <a:pPr eaLnBrk="1" hangingPunct="1">
              <a:spcBef>
                <a:spcPts val="0"/>
              </a:spcBef>
              <a:spcAft>
                <a:spcPts val="1200"/>
              </a:spcAft>
            </a:pPr>
            <a:r>
              <a:rPr lang="en-US" sz="2000" b="1" dirty="0" smtClean="0"/>
              <a:t>Develop a mission statement and </a:t>
            </a:r>
          </a:p>
          <a:p>
            <a:pPr eaLnBrk="1" hangingPunct="1">
              <a:spcBef>
                <a:spcPts val="0"/>
              </a:spcBef>
              <a:spcAft>
                <a:spcPts val="1200"/>
              </a:spcAft>
              <a:buNone/>
            </a:pPr>
            <a:r>
              <a:rPr lang="en-US" sz="2000" b="1" dirty="0" smtClean="0"/>
              <a:t>	formal guidelines</a:t>
            </a:r>
          </a:p>
          <a:p>
            <a:pPr eaLnBrk="1" hangingPunct="1">
              <a:spcBef>
                <a:spcPts val="0"/>
              </a:spcBef>
              <a:spcAft>
                <a:spcPts val="1200"/>
              </a:spcAft>
            </a:pPr>
            <a:r>
              <a:rPr lang="en-US" sz="2000" b="1" dirty="0" smtClean="0"/>
              <a:t>Determine primary focuses of </a:t>
            </a:r>
          </a:p>
          <a:p>
            <a:pPr eaLnBrk="1" hangingPunct="1">
              <a:spcBef>
                <a:spcPts val="0"/>
              </a:spcBef>
              <a:spcAft>
                <a:spcPts val="1200"/>
              </a:spcAft>
              <a:buNone/>
            </a:pPr>
            <a:r>
              <a:rPr lang="en-US" sz="2000" b="1" dirty="0" smtClean="0"/>
              <a:t>	YOUR Triad ( survey )</a:t>
            </a:r>
          </a:p>
          <a:p>
            <a:pPr eaLnBrk="1" hangingPunct="1">
              <a:spcBef>
                <a:spcPts val="0"/>
              </a:spcBef>
              <a:spcAft>
                <a:spcPts val="1200"/>
              </a:spcAft>
            </a:pPr>
            <a:r>
              <a:rPr lang="en-US" sz="2000" b="1" dirty="0" smtClean="0"/>
              <a:t>Develop sub-committees for </a:t>
            </a:r>
          </a:p>
          <a:p>
            <a:pPr eaLnBrk="1" hangingPunct="1">
              <a:spcBef>
                <a:spcPts val="0"/>
              </a:spcBef>
              <a:spcAft>
                <a:spcPts val="1200"/>
              </a:spcAft>
              <a:buNone/>
            </a:pPr>
            <a:r>
              <a:rPr lang="en-US" sz="2000" b="1" dirty="0" smtClean="0"/>
              <a:t>	projects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2">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2">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2">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2">
                                            <p:txEl>
                                              <p:pRg st="1" end="1"/>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2">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2" end="2"/>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2">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2">
                                            <p:txEl>
                                              <p:pRg st="3" end="3"/>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3" end="3"/>
                                            </p:txEl>
                                          </p:spTgt>
                                        </p:tgtEl>
                                        <p:attrNameLst>
                                          <p:attrName>ppt_c</p:attrName>
                                        </p:attrNameLst>
                                      </p:cBhvr>
                                      <p:to>
                                        <a:schemeClr val="tx2"/>
                                      </p:to>
                                    </p:animClr>
                                  </p:subTnLst>
                                </p:cTn>
                              </p:par>
                            </p:childTnLst>
                          </p:cTn>
                        </p:par>
                      </p:childTnLst>
                    </p:cTn>
                  </p:par>
                  <p:par>
                    <p:cTn id="35" fill="hold">
                      <p:stCondLst>
                        <p:cond delay="indefinite"/>
                      </p:stCondLst>
                      <p:childTnLst>
                        <p:par>
                          <p:cTn id="36" fill="hold">
                            <p:stCondLst>
                              <p:cond delay="0"/>
                            </p:stCondLst>
                            <p:childTnLst>
                              <p:par>
                                <p:cTn id="37" presetID="17" presetClass="entr" presetSubtype="4"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4" end="4"/>
                                            </p:txEl>
                                          </p:spTgt>
                                        </p:tgtEl>
                                        <p:attrNameLst>
                                          <p:attrName>ppt_y</p:attrName>
                                        </p:attrNameLst>
                                      </p:cBhvr>
                                      <p:tavLst>
                                        <p:tav tm="0">
                                          <p:val>
                                            <p:strVal val="#ppt_y+#ppt_h/2"/>
                                          </p:val>
                                        </p:tav>
                                        <p:tav tm="100000">
                                          <p:val>
                                            <p:strVal val="#ppt_y"/>
                                          </p:val>
                                        </p:tav>
                                      </p:tavLst>
                                    </p:anim>
                                    <p:anim calcmode="lin" valueType="num">
                                      <p:cBhvr>
                                        <p:cTn id="41" dur="500" fill="hold"/>
                                        <p:tgtEl>
                                          <p:spTgt spid="2">
                                            <p:txEl>
                                              <p:pRg st="4" end="4"/>
                                            </p:txEl>
                                          </p:spTgt>
                                        </p:tgtEl>
                                        <p:attrNameLst>
                                          <p:attrName>ppt_w</p:attrName>
                                        </p:attrNameLst>
                                      </p:cBhvr>
                                      <p:tavLst>
                                        <p:tav tm="0">
                                          <p:val>
                                            <p:strVal val="#ppt_w"/>
                                          </p:val>
                                        </p:tav>
                                        <p:tav tm="100000">
                                          <p:val>
                                            <p:strVal val="#ppt_w"/>
                                          </p:val>
                                        </p:tav>
                                      </p:tavLst>
                                    </p:anim>
                                    <p:anim calcmode="lin" valueType="num">
                                      <p:cBhvr>
                                        <p:cTn id="42" dur="500" fill="hold"/>
                                        <p:tgtEl>
                                          <p:spTgt spid="2">
                                            <p:txEl>
                                              <p:pRg st="4" end="4"/>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4" end="4"/>
                                            </p:txEl>
                                          </p:spTgt>
                                        </p:tgtEl>
                                        <p:attrNameLst>
                                          <p:attrName>ppt_c</p:attrName>
                                        </p:attrNameLst>
                                      </p:cBhvr>
                                      <p:to>
                                        <a:schemeClr val="tx2"/>
                                      </p:to>
                                    </p:animClr>
                                  </p:subTnLst>
                                </p:cTn>
                              </p:par>
                            </p:childTnLst>
                          </p:cTn>
                        </p:par>
                      </p:childTnLst>
                    </p:cTn>
                  </p:par>
                  <p:par>
                    <p:cTn id="43" fill="hold">
                      <p:stCondLst>
                        <p:cond delay="indefinite"/>
                      </p:stCondLst>
                      <p:childTnLst>
                        <p:par>
                          <p:cTn id="44" fill="hold">
                            <p:stCondLst>
                              <p:cond delay="0"/>
                            </p:stCondLst>
                            <p:childTnLst>
                              <p:par>
                                <p:cTn id="45" presetID="17" presetClass="entr" presetSubtype="4"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p:cTn id="4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2">
                                            <p:txEl>
                                              <p:pRg st="5" end="5"/>
                                            </p:txEl>
                                          </p:spTgt>
                                        </p:tgtEl>
                                        <p:attrNameLst>
                                          <p:attrName>ppt_y</p:attrName>
                                        </p:attrNameLst>
                                      </p:cBhvr>
                                      <p:tavLst>
                                        <p:tav tm="0">
                                          <p:val>
                                            <p:strVal val="#ppt_y+#ppt_h/2"/>
                                          </p:val>
                                        </p:tav>
                                        <p:tav tm="100000">
                                          <p:val>
                                            <p:strVal val="#ppt_y"/>
                                          </p:val>
                                        </p:tav>
                                      </p:tavLst>
                                    </p:anim>
                                    <p:anim calcmode="lin" valueType="num">
                                      <p:cBhvr>
                                        <p:cTn id="49" dur="500" fill="hold"/>
                                        <p:tgtEl>
                                          <p:spTgt spid="2">
                                            <p:txEl>
                                              <p:pRg st="5" end="5"/>
                                            </p:txEl>
                                          </p:spTgt>
                                        </p:tgtEl>
                                        <p:attrNameLst>
                                          <p:attrName>ppt_w</p:attrName>
                                        </p:attrNameLst>
                                      </p:cBhvr>
                                      <p:tavLst>
                                        <p:tav tm="0">
                                          <p:val>
                                            <p:strVal val="#ppt_w"/>
                                          </p:val>
                                        </p:tav>
                                        <p:tav tm="100000">
                                          <p:val>
                                            <p:strVal val="#ppt_w"/>
                                          </p:val>
                                        </p:tav>
                                      </p:tavLst>
                                    </p:anim>
                                    <p:anim calcmode="lin" valueType="num">
                                      <p:cBhvr>
                                        <p:cTn id="50" dur="500" fill="hold"/>
                                        <p:tgtEl>
                                          <p:spTgt spid="2">
                                            <p:txEl>
                                              <p:pRg st="5" end="5"/>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5" end="5"/>
                                            </p:txEl>
                                          </p:spTgt>
                                        </p:tgtEl>
                                        <p:attrNameLst>
                                          <p:attrName>ppt_c</p:attrName>
                                        </p:attrNameLst>
                                      </p:cBhvr>
                                      <p:to>
                                        <a:schemeClr val="tx2"/>
                                      </p:to>
                                    </p:animClr>
                                  </p:subTnLst>
                                </p:cTn>
                              </p:par>
                            </p:childTnLst>
                          </p:cTn>
                        </p:par>
                      </p:childTnLst>
                    </p:cTn>
                  </p:par>
                  <p:par>
                    <p:cTn id="51" fill="hold">
                      <p:stCondLst>
                        <p:cond delay="indefinite"/>
                      </p:stCondLst>
                      <p:childTnLst>
                        <p:par>
                          <p:cTn id="52" fill="hold">
                            <p:stCondLst>
                              <p:cond delay="0"/>
                            </p:stCondLst>
                            <p:childTnLst>
                              <p:par>
                                <p:cTn id="53" presetID="17" presetClass="entr" presetSubtype="4"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 calcmode="lin" valueType="num">
                                      <p:cBhvr>
                                        <p:cTn id="5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500" fill="hold"/>
                                        <p:tgtEl>
                                          <p:spTgt spid="2">
                                            <p:txEl>
                                              <p:pRg st="6" end="6"/>
                                            </p:txEl>
                                          </p:spTgt>
                                        </p:tgtEl>
                                        <p:attrNameLst>
                                          <p:attrName>ppt_y</p:attrName>
                                        </p:attrNameLst>
                                      </p:cBhvr>
                                      <p:tavLst>
                                        <p:tav tm="0">
                                          <p:val>
                                            <p:strVal val="#ppt_y+#ppt_h/2"/>
                                          </p:val>
                                        </p:tav>
                                        <p:tav tm="100000">
                                          <p:val>
                                            <p:strVal val="#ppt_y"/>
                                          </p:val>
                                        </p:tav>
                                      </p:tavLst>
                                    </p:anim>
                                    <p:anim calcmode="lin" valueType="num">
                                      <p:cBhvr>
                                        <p:cTn id="57" dur="500" fill="hold"/>
                                        <p:tgtEl>
                                          <p:spTgt spid="2">
                                            <p:txEl>
                                              <p:pRg st="6" end="6"/>
                                            </p:txEl>
                                          </p:spTgt>
                                        </p:tgtEl>
                                        <p:attrNameLst>
                                          <p:attrName>ppt_w</p:attrName>
                                        </p:attrNameLst>
                                      </p:cBhvr>
                                      <p:tavLst>
                                        <p:tav tm="0">
                                          <p:val>
                                            <p:strVal val="#ppt_w"/>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6" end="6"/>
                                            </p:txEl>
                                          </p:spTgt>
                                        </p:tgtEl>
                                        <p:attrNameLst>
                                          <p:attrName>ppt_c</p:attrName>
                                        </p:attrNameLst>
                                      </p:cBhvr>
                                      <p:to>
                                        <a:schemeClr val="tx2"/>
                                      </p:to>
                                    </p:animClr>
                                  </p:subTnLst>
                                </p:cTn>
                              </p:par>
                            </p:childTnLst>
                          </p:cTn>
                        </p:par>
                      </p:childTnLst>
                    </p:cTn>
                  </p:par>
                  <p:par>
                    <p:cTn id="59" fill="hold">
                      <p:stCondLst>
                        <p:cond delay="indefinite"/>
                      </p:stCondLst>
                      <p:childTnLst>
                        <p:par>
                          <p:cTn id="60" fill="hold">
                            <p:stCondLst>
                              <p:cond delay="0"/>
                            </p:stCondLst>
                            <p:childTnLst>
                              <p:par>
                                <p:cTn id="61" presetID="17" presetClass="entr" presetSubtype="4"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 calcmode="lin" valueType="num">
                                      <p:cBhvr>
                                        <p:cTn id="6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4" dur="500" fill="hold"/>
                                        <p:tgtEl>
                                          <p:spTgt spid="2">
                                            <p:txEl>
                                              <p:pRg st="7" end="7"/>
                                            </p:txEl>
                                          </p:spTgt>
                                        </p:tgtEl>
                                        <p:attrNameLst>
                                          <p:attrName>ppt_y</p:attrName>
                                        </p:attrNameLst>
                                      </p:cBhvr>
                                      <p:tavLst>
                                        <p:tav tm="0">
                                          <p:val>
                                            <p:strVal val="#ppt_y+#ppt_h/2"/>
                                          </p:val>
                                        </p:tav>
                                        <p:tav tm="100000">
                                          <p:val>
                                            <p:strVal val="#ppt_y"/>
                                          </p:val>
                                        </p:tav>
                                      </p:tavLst>
                                    </p:anim>
                                    <p:anim calcmode="lin" valueType="num">
                                      <p:cBhvr>
                                        <p:cTn id="65" dur="500" fill="hold"/>
                                        <p:tgtEl>
                                          <p:spTgt spid="2">
                                            <p:txEl>
                                              <p:pRg st="7" end="7"/>
                                            </p:txEl>
                                          </p:spTgt>
                                        </p:tgtEl>
                                        <p:attrNameLst>
                                          <p:attrName>ppt_w</p:attrName>
                                        </p:attrNameLst>
                                      </p:cBhvr>
                                      <p:tavLst>
                                        <p:tav tm="0">
                                          <p:val>
                                            <p:strVal val="#ppt_w"/>
                                          </p:val>
                                        </p:tav>
                                        <p:tav tm="100000">
                                          <p:val>
                                            <p:strVal val="#ppt_w"/>
                                          </p:val>
                                        </p:tav>
                                      </p:tavLst>
                                    </p:anim>
                                    <p:anim calcmode="lin" valueType="num">
                                      <p:cBhvr>
                                        <p:cTn id="66" dur="500" fill="hold"/>
                                        <p:tgtEl>
                                          <p:spTgt spid="2">
                                            <p:txEl>
                                              <p:pRg st="7" end="7"/>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7" end="7"/>
                                            </p:txEl>
                                          </p:spTgt>
                                        </p:tgtEl>
                                        <p:attrNameLst>
                                          <p:attrName>ppt_c</p:attrName>
                                        </p:attrNameLst>
                                      </p:cBhvr>
                                      <p:to>
                                        <a:schemeClr val="tx2"/>
                                      </p:to>
                                    </p:animClr>
                                  </p:subTnLst>
                                </p:cTn>
                              </p:par>
                            </p:childTnLst>
                          </p:cTn>
                        </p:par>
                      </p:childTnLst>
                    </p:cTn>
                  </p:par>
                  <p:par>
                    <p:cTn id="67" fill="hold">
                      <p:stCondLst>
                        <p:cond delay="indefinite"/>
                      </p:stCondLst>
                      <p:childTnLst>
                        <p:par>
                          <p:cTn id="68" fill="hold">
                            <p:stCondLst>
                              <p:cond delay="0"/>
                            </p:stCondLst>
                            <p:childTnLst>
                              <p:par>
                                <p:cTn id="69" presetID="17" presetClass="entr" presetSubtype="4"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 calcmode="lin" valueType="num">
                                      <p:cBhvr>
                                        <p:cTn id="7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2" dur="500" fill="hold"/>
                                        <p:tgtEl>
                                          <p:spTgt spid="2">
                                            <p:txEl>
                                              <p:pRg st="8" end="8"/>
                                            </p:txEl>
                                          </p:spTgt>
                                        </p:tgtEl>
                                        <p:attrNameLst>
                                          <p:attrName>ppt_y</p:attrName>
                                        </p:attrNameLst>
                                      </p:cBhvr>
                                      <p:tavLst>
                                        <p:tav tm="0">
                                          <p:val>
                                            <p:strVal val="#ppt_y+#ppt_h/2"/>
                                          </p:val>
                                        </p:tav>
                                        <p:tav tm="100000">
                                          <p:val>
                                            <p:strVal val="#ppt_y"/>
                                          </p:val>
                                        </p:tav>
                                      </p:tavLst>
                                    </p:anim>
                                    <p:anim calcmode="lin" valueType="num">
                                      <p:cBhvr>
                                        <p:cTn id="73" dur="500" fill="hold"/>
                                        <p:tgtEl>
                                          <p:spTgt spid="2">
                                            <p:txEl>
                                              <p:pRg st="8" end="8"/>
                                            </p:txEl>
                                          </p:spTgt>
                                        </p:tgtEl>
                                        <p:attrNameLst>
                                          <p:attrName>ppt_w</p:attrName>
                                        </p:attrNameLst>
                                      </p:cBhvr>
                                      <p:tavLst>
                                        <p:tav tm="0">
                                          <p:val>
                                            <p:strVal val="#ppt_w"/>
                                          </p:val>
                                        </p:tav>
                                        <p:tav tm="100000">
                                          <p:val>
                                            <p:strVal val="#ppt_w"/>
                                          </p:val>
                                        </p:tav>
                                      </p:tavLst>
                                    </p:anim>
                                    <p:anim calcmode="lin" valueType="num">
                                      <p:cBhvr>
                                        <p:cTn id="74" dur="500" fill="hold"/>
                                        <p:tgtEl>
                                          <p:spTgt spid="2">
                                            <p:txEl>
                                              <p:pRg st="8" end="8"/>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8" end="8"/>
                                            </p:txEl>
                                          </p:spTgt>
                                        </p:tgtEl>
                                        <p:attrNameLst>
                                          <p:attrName>ppt_c</p:attrName>
                                        </p:attrNameLst>
                                      </p:cBhvr>
                                      <p:to>
                                        <a:schemeClr val="tx2"/>
                                      </p:to>
                                    </p:animClr>
                                  </p:subTnLst>
                                </p:cTn>
                              </p:par>
                            </p:childTnLst>
                          </p:cTn>
                        </p:par>
                      </p:childTnLst>
                    </p:cTn>
                  </p:par>
                  <p:par>
                    <p:cTn id="75" fill="hold">
                      <p:stCondLst>
                        <p:cond delay="indefinite"/>
                      </p:stCondLst>
                      <p:childTnLst>
                        <p:par>
                          <p:cTn id="76" fill="hold">
                            <p:stCondLst>
                              <p:cond delay="0"/>
                            </p:stCondLst>
                            <p:childTnLst>
                              <p:par>
                                <p:cTn id="77" presetID="17" presetClass="entr" presetSubtype="4"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 calcmode="lin" valueType="num">
                                      <p:cBhvr>
                                        <p:cTn id="7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0" dur="500" fill="hold"/>
                                        <p:tgtEl>
                                          <p:spTgt spid="2">
                                            <p:txEl>
                                              <p:pRg st="9" end="9"/>
                                            </p:txEl>
                                          </p:spTgt>
                                        </p:tgtEl>
                                        <p:attrNameLst>
                                          <p:attrName>ppt_y</p:attrName>
                                        </p:attrNameLst>
                                      </p:cBhvr>
                                      <p:tavLst>
                                        <p:tav tm="0">
                                          <p:val>
                                            <p:strVal val="#ppt_y+#ppt_h/2"/>
                                          </p:val>
                                        </p:tav>
                                        <p:tav tm="100000">
                                          <p:val>
                                            <p:strVal val="#ppt_y"/>
                                          </p:val>
                                        </p:tav>
                                      </p:tavLst>
                                    </p:anim>
                                    <p:anim calcmode="lin" valueType="num">
                                      <p:cBhvr>
                                        <p:cTn id="81" dur="500" fill="hold"/>
                                        <p:tgtEl>
                                          <p:spTgt spid="2">
                                            <p:txEl>
                                              <p:pRg st="9" end="9"/>
                                            </p:txEl>
                                          </p:spTgt>
                                        </p:tgtEl>
                                        <p:attrNameLst>
                                          <p:attrName>ppt_w</p:attrName>
                                        </p:attrNameLst>
                                      </p:cBhvr>
                                      <p:tavLst>
                                        <p:tav tm="0">
                                          <p:val>
                                            <p:strVal val="#ppt_w"/>
                                          </p:val>
                                        </p:tav>
                                        <p:tav tm="100000">
                                          <p:val>
                                            <p:strVal val="#ppt_w"/>
                                          </p:val>
                                        </p:tav>
                                      </p:tavLst>
                                    </p:anim>
                                    <p:anim calcmode="lin" valueType="num">
                                      <p:cBhvr>
                                        <p:cTn id="82" dur="500" fill="hold"/>
                                        <p:tgtEl>
                                          <p:spTgt spid="2">
                                            <p:txEl>
                                              <p:pRg st="9" end="9"/>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
                                            <p:txEl>
                                              <p:pRg st="9" end="9"/>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457200"/>
            <a:ext cx="5562600" cy="1143000"/>
          </a:xfrm>
        </p:spPr>
        <p:txBody>
          <a:bodyPr/>
          <a:lstStyle/>
          <a:p>
            <a:pPr eaLnBrk="1" hangingPunct="1"/>
            <a:r>
              <a:rPr lang="en-US" smtClean="0"/>
              <a:t>PARTNERSHIPS?</a:t>
            </a:r>
          </a:p>
        </p:txBody>
      </p:sp>
      <p:sp>
        <p:nvSpPr>
          <p:cNvPr id="35843" name="Rectangle 3"/>
          <p:cNvSpPr>
            <a:spLocks noGrp="1" noChangeArrowheads="1"/>
          </p:cNvSpPr>
          <p:nvPr>
            <p:ph idx="1"/>
          </p:nvPr>
        </p:nvSpPr>
        <p:spPr>
          <a:xfrm>
            <a:off x="457200" y="1935163"/>
            <a:ext cx="8229600" cy="655637"/>
          </a:xfrm>
        </p:spPr>
        <p:txBody>
          <a:bodyPr/>
          <a:lstStyle/>
          <a:p>
            <a:pPr eaLnBrk="1" hangingPunct="1"/>
            <a:r>
              <a:rPr lang="en-US" sz="2800" dirty="0" smtClean="0"/>
              <a:t>Why is the SALT council so important? </a:t>
            </a:r>
          </a:p>
        </p:txBody>
      </p:sp>
      <p:pic>
        <p:nvPicPr>
          <p:cNvPr id="35844" name="Picture 6"/>
          <p:cNvPicPr preferRelativeResize="0">
            <a:picLocks noChangeArrowheads="1"/>
          </p:cNvPicPr>
          <p:nvPr/>
        </p:nvPicPr>
        <p:blipFill>
          <a:blip r:embed="rId3" cstate="print"/>
          <a:srcRect/>
          <a:stretch>
            <a:fillRect/>
          </a:stretch>
        </p:blipFill>
        <p:spPr bwMode="auto">
          <a:xfrm>
            <a:off x="6391275" y="0"/>
            <a:ext cx="2752725" cy="1724025"/>
          </a:xfrm>
          <a:prstGeom prst="rect">
            <a:avLst/>
          </a:prstGeom>
          <a:noFill/>
          <a:ln w="9525">
            <a:noFill/>
            <a:miter lim="800000"/>
            <a:headEnd/>
            <a:tailEnd/>
          </a:ln>
        </p:spPr>
      </p:pic>
      <p:pic>
        <p:nvPicPr>
          <p:cNvPr id="77826" name="Picture 2" descr="X:\My Pictures\strategizing group.bmp"/>
          <p:cNvPicPr>
            <a:picLocks noChangeAspect="1" noChangeArrowheads="1"/>
          </p:cNvPicPr>
          <p:nvPr/>
        </p:nvPicPr>
        <p:blipFill>
          <a:blip r:embed="rId4" cstate="print"/>
          <a:srcRect r="47024" b="47619"/>
          <a:stretch>
            <a:fillRect/>
          </a:stretch>
        </p:blipFill>
        <p:spPr bwMode="auto">
          <a:xfrm>
            <a:off x="1447800" y="2590800"/>
            <a:ext cx="5715000" cy="353174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7" name="Picture 6" descr="D:\Photos\PickPocket.tif"/>
          <p:cNvPicPr>
            <a:picLocks noChangeAspect="1" noChangeArrowheads="1"/>
          </p:cNvPicPr>
          <p:nvPr/>
        </p:nvPicPr>
        <p:blipFill>
          <a:blip r:embed="rId3" cstate="print"/>
          <a:srcRect/>
          <a:stretch>
            <a:fillRect/>
          </a:stretch>
        </p:blipFill>
        <p:spPr bwMode="auto">
          <a:xfrm>
            <a:off x="0" y="0"/>
            <a:ext cx="2859088" cy="1905000"/>
          </a:xfrm>
          <a:prstGeom prst="rect">
            <a:avLst/>
          </a:prstGeom>
          <a:ln w="9525">
            <a:noFill/>
            <a:miter lim="800000"/>
            <a:headEnd/>
            <a:tailEnd/>
          </a:ln>
        </p:spPr>
      </p:pic>
      <p:pic>
        <p:nvPicPr>
          <p:cNvPr id="36866" name="Picture 7" descr="D:\Photos\NATI Manual-2008-Final.tif"/>
          <p:cNvPicPr>
            <a:picLocks noChangeAspect="1" noChangeArrowheads="1"/>
          </p:cNvPicPr>
          <p:nvPr/>
        </p:nvPicPr>
        <p:blipFill>
          <a:blip r:embed="rId4" cstate="print"/>
          <a:srcRect/>
          <a:stretch>
            <a:fillRect/>
          </a:stretch>
        </p:blipFill>
        <p:spPr bwMode="auto">
          <a:xfrm>
            <a:off x="6172200" y="1447800"/>
            <a:ext cx="2971800" cy="2584450"/>
          </a:xfrm>
          <a:prstGeom prst="rect">
            <a:avLst/>
          </a:prstGeom>
          <a:noFill/>
          <a:ln w="9525">
            <a:noFill/>
            <a:miter lim="800000"/>
            <a:headEnd/>
            <a:tailEnd/>
          </a:ln>
        </p:spPr>
      </p:pic>
      <p:pic>
        <p:nvPicPr>
          <p:cNvPr id="36868" name="Picture 5" descr="D:\Photos\ComputerError.tif"/>
          <p:cNvPicPr>
            <a:picLocks noChangeAspect="1" noChangeArrowheads="1"/>
          </p:cNvPicPr>
          <p:nvPr/>
        </p:nvPicPr>
        <p:blipFill>
          <a:blip r:embed="rId5" cstate="print"/>
          <a:srcRect/>
          <a:stretch>
            <a:fillRect/>
          </a:stretch>
        </p:blipFill>
        <p:spPr bwMode="auto">
          <a:xfrm>
            <a:off x="6172200" y="4005263"/>
            <a:ext cx="2971800" cy="2852737"/>
          </a:xfrm>
          <a:prstGeom prst="rect">
            <a:avLst/>
          </a:prstGeom>
          <a:noFill/>
          <a:ln w="9525">
            <a:noFill/>
            <a:miter lim="800000"/>
            <a:headEnd/>
            <a:tailEnd/>
          </a:ln>
        </p:spPr>
      </p:pic>
      <p:sp>
        <p:nvSpPr>
          <p:cNvPr id="3075" name="Rectangle 2"/>
          <p:cNvSpPr>
            <a:spLocks noGrp="1" noChangeArrowheads="1"/>
          </p:cNvSpPr>
          <p:nvPr>
            <p:ph type="title"/>
          </p:nvPr>
        </p:nvSpPr>
        <p:spPr>
          <a:xfrm>
            <a:off x="0" y="2362200"/>
            <a:ext cx="6248400" cy="3048000"/>
          </a:xfrm>
        </p:spPr>
        <p:txBody>
          <a:bodyPr>
            <a:normAutofit/>
          </a:bodyPr>
          <a:lstStyle/>
          <a:p>
            <a:pPr algn="ctr" eaLnBrk="1" fontAlgn="auto" hangingPunct="1">
              <a:spcAft>
                <a:spcPts val="0"/>
              </a:spcAft>
              <a:defRPr/>
            </a:pPr>
            <a:r>
              <a:rPr lang="en-US" dirty="0" smtClean="0"/>
              <a:t>What are some typical activities of a Triad ?</a:t>
            </a:r>
          </a:p>
        </p:txBody>
      </p:sp>
      <p:pic>
        <p:nvPicPr>
          <p:cNvPr id="36871" name="Picture 8" descr="D:\Photos\CrimeSceneTape.tif"/>
          <p:cNvPicPr>
            <a:picLocks noChangeAspect="1" noChangeArrowheads="1"/>
          </p:cNvPicPr>
          <p:nvPr/>
        </p:nvPicPr>
        <p:blipFill>
          <a:blip r:embed="rId6" cstate="print"/>
          <a:srcRect/>
          <a:stretch>
            <a:fillRect/>
          </a:stretch>
        </p:blipFill>
        <p:spPr bwMode="auto">
          <a:xfrm>
            <a:off x="6172200" y="0"/>
            <a:ext cx="2971800"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0" y="0"/>
            <a:ext cx="6400800" cy="1325563"/>
          </a:xfrm>
        </p:spPr>
        <p:txBody>
          <a:bodyPr>
            <a:normAutofit fontScale="90000"/>
          </a:bodyPr>
          <a:lstStyle/>
          <a:p>
            <a:pPr eaLnBrk="1" fontAlgn="auto" hangingPunct="1">
              <a:spcAft>
                <a:spcPts val="0"/>
              </a:spcAft>
              <a:defRPr/>
            </a:pPr>
            <a:r>
              <a:rPr lang="en-US" dirty="0" smtClean="0"/>
              <a:t>Other activities……...</a:t>
            </a:r>
          </a:p>
        </p:txBody>
      </p:sp>
      <p:sp>
        <p:nvSpPr>
          <p:cNvPr id="15363" name="Rectangle 3"/>
          <p:cNvSpPr>
            <a:spLocks noGrp="1" noChangeArrowheads="1"/>
          </p:cNvSpPr>
          <p:nvPr>
            <p:ph type="body" sz="half" idx="1"/>
          </p:nvPr>
        </p:nvSpPr>
        <p:spPr>
          <a:xfrm>
            <a:off x="152400" y="1524000"/>
            <a:ext cx="5029200" cy="4343400"/>
          </a:xfrm>
        </p:spPr>
        <p:txBody>
          <a:bodyPr>
            <a:normAutofit fontScale="92500"/>
          </a:bodyPr>
          <a:lstStyle/>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Court Watch program</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Victim assistance</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Safe senior walks</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Law enforcement volunteers</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Vulnerable Older Adult Daily Calls</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House Numbering</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Yellow Dot Program</a:t>
            </a:r>
          </a:p>
          <a:p>
            <a:pPr marL="274320" indent="-274320" eaLnBrk="1" fontAlgn="auto" hangingPunct="1">
              <a:spcAft>
                <a:spcPts val="0"/>
              </a:spcAft>
              <a:buClr>
                <a:schemeClr val="accent3"/>
              </a:buClr>
              <a:buFont typeface="Wingdings 2"/>
              <a:buChar char=""/>
              <a:defRPr/>
            </a:pPr>
            <a:r>
              <a:rPr lang="en-US" dirty="0" smtClean="0">
                <a:effectLst>
                  <a:outerShdw blurRad="38100" dist="38100" dir="2700000" algn="tl">
                    <a:srgbClr val="C0C0C0"/>
                  </a:outerShdw>
                </a:effectLst>
              </a:rPr>
              <a:t>Emergency Beacon Lighting</a:t>
            </a:r>
          </a:p>
        </p:txBody>
      </p:sp>
      <p:pic>
        <p:nvPicPr>
          <p:cNvPr id="3078" name="Picture 6" descr="D:\Photos\Policeman.tif"/>
          <p:cNvPicPr>
            <a:picLocks noChangeAspect="1" noChangeArrowheads="1"/>
          </p:cNvPicPr>
          <p:nvPr/>
        </p:nvPicPr>
        <p:blipFill>
          <a:blip r:embed="rId4" cstate="print"/>
          <a:srcRect/>
          <a:stretch>
            <a:fillRect/>
          </a:stretch>
        </p:blipFill>
        <p:spPr bwMode="auto">
          <a:xfrm>
            <a:off x="5638800" y="1524000"/>
            <a:ext cx="3505200" cy="4953000"/>
          </a:xfrm>
          <a:prstGeom prst="rect">
            <a:avLst/>
          </a:prstGeom>
          <a:noFill/>
          <a:ln w="9525">
            <a:noFill/>
            <a:miter lim="800000"/>
            <a:headEnd/>
            <a:tailEnd/>
          </a:ln>
        </p:spPr>
      </p:pic>
      <p:pic>
        <p:nvPicPr>
          <p:cNvPr id="3079" name="Picture 7" descr="D:\Photos\Depression.tif"/>
          <p:cNvPicPr>
            <a:picLocks noChangeAspect="1" noChangeArrowheads="1"/>
          </p:cNvPicPr>
          <p:nvPr/>
        </p:nvPicPr>
        <p:blipFill>
          <a:blip r:embed="rId5" cstate="print"/>
          <a:srcRect/>
          <a:stretch>
            <a:fillRect/>
          </a:stretch>
        </p:blipFill>
        <p:spPr bwMode="auto">
          <a:xfrm>
            <a:off x="5638800" y="0"/>
            <a:ext cx="3505200" cy="2335213"/>
          </a:xfrm>
          <a:prstGeom prst="rect">
            <a:avLst/>
          </a:prstGeom>
          <a:noFill/>
          <a:ln w="9525">
            <a:noFill/>
            <a:miter lim="800000"/>
            <a:headEnd/>
            <a:tailEnd/>
          </a:ln>
        </p:spPr>
      </p:pic>
      <p:graphicFrame>
        <p:nvGraphicFramePr>
          <p:cNvPr id="15364" name="Object 4"/>
          <p:cNvGraphicFramePr>
            <a:graphicFrameLocks noGrp="1" noChangeAspect="1"/>
          </p:cNvGraphicFramePr>
          <p:nvPr>
            <p:ph type="clipArt" sz="half" idx="2"/>
          </p:nvPr>
        </p:nvGraphicFramePr>
        <p:xfrm>
          <a:off x="5638800" y="4095750"/>
          <a:ext cx="3505200" cy="2762250"/>
        </p:xfrm>
        <a:graphic>
          <a:graphicData uri="http://schemas.openxmlformats.org/presentationml/2006/ole">
            <mc:AlternateContent xmlns:mc="http://schemas.openxmlformats.org/markup-compatibility/2006">
              <mc:Choice xmlns:v="urn:schemas-microsoft-com:vml" Requires="v">
                <p:oleObj spid="_x0000_s3076" name="Clip" r:id="rId6" imgW="3371760" imgH="2657520" progId="">
                  <p:embed/>
                </p:oleObj>
              </mc:Choice>
              <mc:Fallback>
                <p:oleObj name="Clip" r:id="rId6" imgW="3371760" imgH="265752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95750"/>
                        <a:ext cx="3505200" cy="276225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0" fill="hold"/>
                                        <p:tgtEl>
                                          <p:spTgt spid="15364"/>
                                        </p:tgtEl>
                                        <p:attrNameLst>
                                          <p:attrName>ppt_w</p:attrName>
                                        </p:attrNameLst>
                                      </p:cBhvr>
                                      <p:tavLst>
                                        <p:tav tm="0" fmla="#ppt_w*sin(2.5*pi*$)">
                                          <p:val>
                                            <p:fltVal val="0"/>
                                          </p:val>
                                        </p:tav>
                                        <p:tav tm="100000">
                                          <p:val>
                                            <p:fltVal val="1"/>
                                          </p:val>
                                        </p:tav>
                                      </p:tavLst>
                                    </p:anim>
                                    <p:anim calcmode="lin" valueType="num">
                                      <p:cBhvr>
                                        <p:cTn id="8" dur="5000" fill="hold"/>
                                        <p:tgtEl>
                                          <p:spTgt spid="153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p:cTn id="13"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53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5363">
                                            <p:txEl>
                                              <p:pRg st="1" end="1"/>
                                            </p:txEl>
                                          </p:spTgt>
                                        </p:tgtEl>
                                        <p:attrNameLst>
                                          <p:attrName>style.visibility</p:attrName>
                                        </p:attrNameLst>
                                      </p:cBhvr>
                                      <p:to>
                                        <p:strVal val="visible"/>
                                      </p:to>
                                    </p:set>
                                    <p:anim calcmode="lin" valueType="num">
                                      <p:cBhvr>
                                        <p:cTn id="21"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53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536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5363">
                                            <p:txEl>
                                              <p:pRg st="2" end="2"/>
                                            </p:txEl>
                                          </p:spTgt>
                                        </p:tgtEl>
                                        <p:attrNameLst>
                                          <p:attrName>style.visibility</p:attrName>
                                        </p:attrNameLst>
                                      </p:cBhvr>
                                      <p:to>
                                        <p:strVal val="visible"/>
                                      </p:to>
                                    </p:set>
                                    <p:anim calcmode="lin" valueType="num">
                                      <p:cBhvr>
                                        <p:cTn id="29" dur="1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536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53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536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5363">
                                            <p:txEl>
                                              <p:pRg st="3" end="3"/>
                                            </p:txEl>
                                          </p:spTgt>
                                        </p:tgtEl>
                                        <p:attrNameLst>
                                          <p:attrName>style.visibility</p:attrName>
                                        </p:attrNameLst>
                                      </p:cBhvr>
                                      <p:to>
                                        <p:strVal val="visible"/>
                                      </p:to>
                                    </p:set>
                                    <p:anim calcmode="lin" valueType="num">
                                      <p:cBhvr>
                                        <p:cTn id="37" dur="1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1536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536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5363">
                                            <p:txEl>
                                              <p:pRg st="4" end="4"/>
                                            </p:txEl>
                                          </p:spTgt>
                                        </p:tgtEl>
                                        <p:attrNameLst>
                                          <p:attrName>style.visibility</p:attrName>
                                        </p:attrNameLst>
                                      </p:cBhvr>
                                      <p:to>
                                        <p:strVal val="visible"/>
                                      </p:to>
                                    </p:set>
                                    <p:anim calcmode="lin" valueType="num">
                                      <p:cBhvr>
                                        <p:cTn id="45" dur="1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15363">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1536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536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15363">
                                            <p:txEl>
                                              <p:pRg st="5" end="5"/>
                                            </p:txEl>
                                          </p:spTgt>
                                        </p:tgtEl>
                                        <p:attrNameLst>
                                          <p:attrName>style.visibility</p:attrName>
                                        </p:attrNameLst>
                                      </p:cBhvr>
                                      <p:to>
                                        <p:strVal val="visible"/>
                                      </p:to>
                                    </p:set>
                                    <p:anim calcmode="lin" valueType="num">
                                      <p:cBhvr>
                                        <p:cTn id="53" dur="1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1536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536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5363">
                                            <p:txEl>
                                              <p:pRg st="6" end="6"/>
                                            </p:txEl>
                                          </p:spTgt>
                                        </p:tgtEl>
                                        <p:attrNameLst>
                                          <p:attrName>style.visibility</p:attrName>
                                        </p:attrNameLst>
                                      </p:cBhvr>
                                      <p:to>
                                        <p:strVal val="visible"/>
                                      </p:to>
                                    </p:set>
                                    <p:anim calcmode="lin" valueType="num">
                                      <p:cBhvr>
                                        <p:cTn id="61" dur="1000" fill="hold"/>
                                        <p:tgtEl>
                                          <p:spTgt spid="15363">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15363">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1536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36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5363">
                                            <p:txEl>
                                              <p:pRg st="7" end="7"/>
                                            </p:txEl>
                                          </p:spTgt>
                                        </p:tgtEl>
                                        <p:attrNameLst>
                                          <p:attrName>style.visibility</p:attrName>
                                        </p:attrNameLst>
                                      </p:cBhvr>
                                      <p:to>
                                        <p:strVal val="visible"/>
                                      </p:to>
                                    </p:set>
                                    <p:anim calcmode="lin" valueType="num">
                                      <p:cBhvr>
                                        <p:cTn id="69" dur="1000" fill="hold"/>
                                        <p:tgtEl>
                                          <p:spTgt spid="15363">
                                            <p:txEl>
                                              <p:pRg st="7" end="7"/>
                                            </p:txEl>
                                          </p:spTgt>
                                        </p:tgtEl>
                                        <p:attrNameLst>
                                          <p:attrName>ppt_w</p:attrName>
                                        </p:attrNameLst>
                                      </p:cBhvr>
                                      <p:tavLst>
                                        <p:tav tm="0">
                                          <p:val>
                                            <p:fltVal val="0"/>
                                          </p:val>
                                        </p:tav>
                                        <p:tav tm="100000">
                                          <p:val>
                                            <p:strVal val="#ppt_w"/>
                                          </p:val>
                                        </p:tav>
                                      </p:tavLst>
                                    </p:anim>
                                    <p:anim calcmode="lin" valueType="num">
                                      <p:cBhvr>
                                        <p:cTn id="70" dur="1000" fill="hold"/>
                                        <p:tgtEl>
                                          <p:spTgt spid="15363">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1536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536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274638"/>
            <a:ext cx="8382000" cy="1325562"/>
          </a:xfrm>
        </p:spPr>
        <p:txBody>
          <a:bodyPr/>
          <a:lstStyle/>
          <a:p>
            <a:pPr eaLnBrk="1" hangingPunct="1"/>
            <a:r>
              <a:rPr lang="en-US" smtClean="0"/>
              <a:t>Questions?</a:t>
            </a:r>
          </a:p>
        </p:txBody>
      </p:sp>
      <p:sp>
        <p:nvSpPr>
          <p:cNvPr id="21508" name="Rectangle 4"/>
          <p:cNvSpPr>
            <a:spLocks noGrp="1" noChangeArrowheads="1"/>
          </p:cNvSpPr>
          <p:nvPr>
            <p:ph type="body" sz="half" idx="2"/>
          </p:nvPr>
        </p:nvSpPr>
        <p:spPr>
          <a:xfrm>
            <a:off x="381000" y="1905000"/>
            <a:ext cx="8458200" cy="4038600"/>
          </a:xfrm>
        </p:spPr>
        <p:txBody>
          <a:bodyPr/>
          <a:lstStyle/>
          <a:p>
            <a:pPr eaLnBrk="1" hangingPunct="1">
              <a:buFontTx/>
              <a:buNone/>
            </a:pPr>
            <a:r>
              <a:rPr lang="en-US" sz="3600" smtClean="0"/>
              <a:t>Edward Hutchison</a:t>
            </a:r>
          </a:p>
          <a:p>
            <a:pPr eaLnBrk="1" hangingPunct="1">
              <a:buFontTx/>
              <a:buNone/>
            </a:pPr>
            <a:r>
              <a:rPr lang="en-US" sz="3600" smtClean="0"/>
              <a:t>Triad Program Director</a:t>
            </a:r>
          </a:p>
          <a:p>
            <a:pPr eaLnBrk="1" hangingPunct="1">
              <a:buFontTx/>
              <a:buNone/>
            </a:pPr>
            <a:r>
              <a:rPr lang="en-US" sz="3600" smtClean="0"/>
              <a:t>National Association of Triads, Inc</a:t>
            </a:r>
          </a:p>
          <a:p>
            <a:pPr eaLnBrk="1" hangingPunct="1">
              <a:buFontTx/>
              <a:buNone/>
            </a:pPr>
            <a:r>
              <a:rPr lang="en-US" sz="3600" smtClean="0"/>
              <a:t>(800) 424-7827 x326</a:t>
            </a:r>
          </a:p>
          <a:p>
            <a:pPr eaLnBrk="1" hangingPunct="1">
              <a:buFontTx/>
              <a:buNone/>
            </a:pPr>
            <a:r>
              <a:rPr lang="en-US" sz="3600" smtClean="0"/>
              <a:t>ehutchison@sheriffs.org</a:t>
            </a:r>
          </a:p>
        </p:txBody>
      </p:sp>
      <p:pic>
        <p:nvPicPr>
          <p:cNvPr id="37892" name="Picture 6"/>
          <p:cNvPicPr preferRelativeResize="0">
            <a:picLocks noChangeArrowheads="1"/>
          </p:cNvPicPr>
          <p:nvPr/>
        </p:nvPicPr>
        <p:blipFill>
          <a:blip r:embed="rId3" cstate="print"/>
          <a:srcRect/>
          <a:stretch>
            <a:fillRect/>
          </a:stretch>
        </p:blipFill>
        <p:spPr bwMode="auto">
          <a:xfrm>
            <a:off x="6391275" y="0"/>
            <a:ext cx="2752725" cy="172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p:cTn id="7" dur="1000" fill="hold"/>
                                        <p:tgtEl>
                                          <p:spTgt spid="2150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50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50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xEl>
                                              <p:pRg st="0" end="0"/>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21508">
                                            <p:txEl>
                                              <p:pRg st="0" end="0"/>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08">
                                            <p:txEl>
                                              <p:pRg st="1" end="1"/>
                                            </p:txEl>
                                          </p:spTgt>
                                        </p:tgtEl>
                                        <p:attrNameLst>
                                          <p:attrName>style.visibility</p:attrName>
                                        </p:attrNameLst>
                                      </p:cBhvr>
                                      <p:to>
                                        <p:strVal val="visible"/>
                                      </p:to>
                                    </p:set>
                                    <p:anim calcmode="lin" valueType="num">
                                      <p:cBhvr>
                                        <p:cTn id="15" dur="1000" fill="hold"/>
                                        <p:tgtEl>
                                          <p:spTgt spid="2150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50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50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08">
                                            <p:txEl>
                                              <p:pRg st="1" end="1"/>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21508">
                                            <p:txEl>
                                              <p:pRg st="1" end="1"/>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08">
                                            <p:txEl>
                                              <p:pRg st="2" end="2"/>
                                            </p:txEl>
                                          </p:spTgt>
                                        </p:tgtEl>
                                        <p:attrNameLst>
                                          <p:attrName>style.visibility</p:attrName>
                                        </p:attrNameLst>
                                      </p:cBhvr>
                                      <p:to>
                                        <p:strVal val="visible"/>
                                      </p:to>
                                    </p:set>
                                    <p:anim calcmode="lin" valueType="num">
                                      <p:cBhvr>
                                        <p:cTn id="23" dur="1000" fill="hold"/>
                                        <p:tgtEl>
                                          <p:spTgt spid="2150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50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50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08">
                                            <p:txEl>
                                              <p:pRg st="2" end="2"/>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21508">
                                            <p:txEl>
                                              <p:pRg st="2" end="2"/>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08">
                                            <p:txEl>
                                              <p:pRg st="3" end="3"/>
                                            </p:txEl>
                                          </p:spTgt>
                                        </p:tgtEl>
                                        <p:attrNameLst>
                                          <p:attrName>style.visibility</p:attrName>
                                        </p:attrNameLst>
                                      </p:cBhvr>
                                      <p:to>
                                        <p:strVal val="visible"/>
                                      </p:to>
                                    </p:set>
                                    <p:anim calcmode="lin" valueType="num">
                                      <p:cBhvr>
                                        <p:cTn id="31" dur="1000" fill="hold"/>
                                        <p:tgtEl>
                                          <p:spTgt spid="2150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50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50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08">
                                            <p:txEl>
                                              <p:pRg st="3" end="3"/>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21508">
                                            <p:txEl>
                                              <p:pRg st="3" end="3"/>
                                            </p:txEl>
                                          </p:spTgt>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08">
                                            <p:txEl>
                                              <p:pRg st="4" end="4"/>
                                            </p:txEl>
                                          </p:spTgt>
                                        </p:tgtEl>
                                        <p:attrNameLst>
                                          <p:attrName>style.visibility</p:attrName>
                                        </p:attrNameLst>
                                      </p:cBhvr>
                                      <p:to>
                                        <p:strVal val="visible"/>
                                      </p:to>
                                    </p:set>
                                    <p:anim calcmode="lin" valueType="num">
                                      <p:cBhvr>
                                        <p:cTn id="39" dur="1000" fill="hold"/>
                                        <p:tgtEl>
                                          <p:spTgt spid="2150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150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150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08">
                                            <p:txEl>
                                              <p:pRg st="4" end="4"/>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21508">
                                            <p:txEl>
                                              <p:pRg st="4" end="4"/>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Photos\NATI Manual-2008-Final.tif"/>
          <p:cNvPicPr>
            <a:picLocks noChangeAspect="1" noChangeArrowheads="1"/>
          </p:cNvPicPr>
          <p:nvPr/>
        </p:nvPicPr>
        <p:blipFill>
          <a:blip r:embed="rId3" cstate="print"/>
          <a:srcRect/>
          <a:stretch>
            <a:fillRect/>
          </a:stretch>
        </p:blipFill>
        <p:spPr bwMode="auto">
          <a:xfrm>
            <a:off x="228600" y="1828800"/>
            <a:ext cx="3463925" cy="3048000"/>
          </a:xfrm>
          <a:prstGeom prst="rect">
            <a:avLst/>
          </a:prstGeom>
          <a:noFill/>
          <a:ln w="9525">
            <a:noFill/>
            <a:miter lim="800000"/>
            <a:headEnd/>
            <a:tailEnd/>
          </a:ln>
        </p:spPr>
      </p:pic>
      <p:pic>
        <p:nvPicPr>
          <p:cNvPr id="11267" name="Picture 3" descr="D:\Photos\IDtheft.tif"/>
          <p:cNvPicPr>
            <a:picLocks noChangeAspect="1" noChangeArrowheads="1"/>
          </p:cNvPicPr>
          <p:nvPr/>
        </p:nvPicPr>
        <p:blipFill>
          <a:blip r:embed="rId4" cstate="print"/>
          <a:srcRect/>
          <a:stretch>
            <a:fillRect/>
          </a:stretch>
        </p:blipFill>
        <p:spPr bwMode="auto">
          <a:xfrm>
            <a:off x="0" y="4167188"/>
            <a:ext cx="4038600" cy="2690812"/>
          </a:xfrm>
          <a:prstGeom prst="rect">
            <a:avLst/>
          </a:prstGeom>
          <a:noFill/>
          <a:ln w="9525">
            <a:noFill/>
            <a:miter lim="800000"/>
            <a:headEnd/>
            <a:tailEnd/>
          </a:ln>
        </p:spPr>
      </p:pic>
      <p:sp>
        <p:nvSpPr>
          <p:cNvPr id="11268" name="Title 1"/>
          <p:cNvSpPr>
            <a:spLocks noGrp="1"/>
          </p:cNvSpPr>
          <p:nvPr>
            <p:ph type="title"/>
          </p:nvPr>
        </p:nvSpPr>
        <p:spPr>
          <a:xfrm>
            <a:off x="152400" y="457200"/>
            <a:ext cx="8686800" cy="1447800"/>
          </a:xfrm>
        </p:spPr>
        <p:txBody>
          <a:bodyPr/>
          <a:lstStyle/>
          <a:p>
            <a:pPr algn="r"/>
            <a:r>
              <a:rPr lang="en-US" sz="4800" smtClean="0"/>
              <a:t>Nobody is guarding the henhouse!</a:t>
            </a:r>
          </a:p>
        </p:txBody>
      </p:sp>
      <p:sp>
        <p:nvSpPr>
          <p:cNvPr id="11269" name="Content Placeholder 3"/>
          <p:cNvSpPr>
            <a:spLocks noGrp="1"/>
          </p:cNvSpPr>
          <p:nvPr>
            <p:ph sz="half" idx="1"/>
          </p:nvPr>
        </p:nvSpPr>
        <p:spPr>
          <a:xfrm>
            <a:off x="3733800" y="2057400"/>
            <a:ext cx="5111750" cy="4572000"/>
          </a:xfrm>
        </p:spPr>
        <p:txBody>
          <a:bodyPr/>
          <a:lstStyle/>
          <a:p>
            <a:pPr>
              <a:buFont typeface="Wingdings 2" pitchFamily="18" charset="2"/>
              <a:buNone/>
            </a:pPr>
            <a:r>
              <a:rPr lang="en-US" sz="3200" smtClean="0"/>
              <a:t>They become an easier target for:</a:t>
            </a:r>
          </a:p>
          <a:p>
            <a:r>
              <a:rPr lang="en-US" sz="3200" smtClean="0"/>
              <a:t> home invasion</a:t>
            </a:r>
          </a:p>
          <a:p>
            <a:r>
              <a:rPr lang="en-US" sz="3200" smtClean="0"/>
              <a:t>dishonest contractors</a:t>
            </a:r>
          </a:p>
          <a:p>
            <a:r>
              <a:rPr lang="en-US" sz="3200" smtClean="0"/>
              <a:t>fraudulent banking transactions</a:t>
            </a:r>
          </a:p>
          <a:p>
            <a:r>
              <a:rPr lang="en-US" sz="3200" smtClean="0"/>
              <a:t>Identity theft, and other scams.</a:t>
            </a:r>
            <a:r>
              <a:rPr lang="en-US" sz="1800" smtClean="0"/>
              <a:t/>
            </a:r>
            <a:br>
              <a:rPr lang="en-US" sz="1800" smtClean="0"/>
            </a:br>
            <a:endParaRPr lang="en-US" sz="1800"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hotos\OlderAdult-wheelchair.tif"/>
          <p:cNvPicPr>
            <a:picLocks noChangeAspect="1" noChangeArrowheads="1"/>
          </p:cNvPicPr>
          <p:nvPr/>
        </p:nvPicPr>
        <p:blipFill>
          <a:blip r:embed="rId3" cstate="print"/>
          <a:srcRect/>
          <a:stretch>
            <a:fillRect/>
          </a:stretch>
        </p:blipFill>
        <p:spPr bwMode="auto">
          <a:xfrm>
            <a:off x="5489575" y="4422775"/>
            <a:ext cx="3654425" cy="2435225"/>
          </a:xfrm>
          <a:prstGeom prst="rect">
            <a:avLst/>
          </a:prstGeom>
          <a:noFill/>
          <a:ln w="9525">
            <a:noFill/>
            <a:miter lim="800000"/>
            <a:headEnd/>
            <a:tailEnd/>
          </a:ln>
        </p:spPr>
      </p:pic>
      <p:sp>
        <p:nvSpPr>
          <p:cNvPr id="2" name="Title 1"/>
          <p:cNvSpPr>
            <a:spLocks noGrp="1"/>
          </p:cNvSpPr>
          <p:nvPr>
            <p:ph type="title"/>
          </p:nvPr>
        </p:nvSpPr>
        <p:spPr>
          <a:xfrm>
            <a:off x="457200" y="533400"/>
            <a:ext cx="8305800" cy="5029200"/>
          </a:xfrm>
        </p:spPr>
        <p:txBody>
          <a:bodyPr>
            <a:normAutofit fontScale="90000"/>
          </a:bodyPr>
          <a:lstStyle/>
          <a:p>
            <a:pPr>
              <a:defRPr/>
            </a:pPr>
            <a:r>
              <a:rPr lang="en-US" sz="4000" dirty="0" smtClean="0"/>
              <a:t>Older adults are also victimized</a:t>
            </a:r>
            <a:br>
              <a:rPr lang="en-US" sz="4000" dirty="0" smtClean="0"/>
            </a:br>
            <a:r>
              <a:rPr lang="en-US" sz="4000" dirty="0" smtClean="0"/>
              <a:t>by violent crime, including mugging, sexual violence, physical and mental domestic abuse, neglect, and intimidation.</a:t>
            </a:r>
            <a:br>
              <a:rPr lang="en-US" sz="4000" dirty="0" smtClean="0"/>
            </a:br>
            <a:r>
              <a:rPr lang="en-US" sz="4000" dirty="0" smtClean="0"/>
              <a:t> </a:t>
            </a:r>
            <a:br>
              <a:rPr lang="en-US" sz="4000" dirty="0" smtClean="0"/>
            </a:br>
            <a:r>
              <a:rPr lang="en-US" sz="4000" dirty="0" smtClean="0"/>
              <a:t>Memory-impaired</a:t>
            </a:r>
            <a:br>
              <a:rPr lang="en-US" sz="4000" dirty="0" smtClean="0"/>
            </a:br>
            <a:r>
              <a:rPr lang="en-US" sz="4000" dirty="0" smtClean="0"/>
              <a:t>older adults are even </a:t>
            </a:r>
            <a:r>
              <a:rPr lang="en-US" sz="4000" dirty="0" smtClean="0">
                <a:solidFill>
                  <a:schemeClr val="bg1"/>
                </a:solidFill>
              </a:rPr>
              <a:t>more</a:t>
            </a:r>
            <a:r>
              <a:rPr lang="en-US" sz="4000" dirty="0" smtClean="0"/>
              <a:t> vulnerable to these cr</a:t>
            </a:r>
            <a:r>
              <a:rPr lang="en-US" sz="4000" dirty="0" smtClean="0">
                <a:solidFill>
                  <a:schemeClr val="bg1"/>
                </a:solidFill>
              </a:rPr>
              <a:t>imes.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704850"/>
            <a:ext cx="8305800" cy="742950"/>
          </a:xfrm>
        </p:spPr>
        <p:txBody>
          <a:bodyPr/>
          <a:lstStyle/>
          <a:p>
            <a:pPr algn="ctr" eaLnBrk="1" hangingPunct="1"/>
            <a:r>
              <a:rPr lang="en-US" sz="4800" smtClean="0"/>
              <a:t>Top Eleven FTC Complaints</a:t>
            </a:r>
          </a:p>
        </p:txBody>
      </p:sp>
      <p:sp>
        <p:nvSpPr>
          <p:cNvPr id="13315" name="Rectangle 3"/>
          <p:cNvSpPr>
            <a:spLocks noGrp="1" noChangeArrowheads="1"/>
          </p:cNvSpPr>
          <p:nvPr>
            <p:ph idx="1"/>
          </p:nvPr>
        </p:nvSpPr>
        <p:spPr>
          <a:xfrm>
            <a:off x="228600" y="1447800"/>
            <a:ext cx="8839200" cy="5410200"/>
          </a:xfrm>
        </p:spPr>
        <p:txBody>
          <a:bodyPr/>
          <a:lstStyle/>
          <a:p>
            <a:pPr>
              <a:buFont typeface="Wingdings 2" pitchFamily="18" charset="2"/>
              <a:buNone/>
            </a:pPr>
            <a:r>
              <a:rPr lang="en-US" sz="2000" smtClean="0"/>
              <a:t>Rank	  Category				Complaints	%</a:t>
            </a:r>
          </a:p>
          <a:p>
            <a:r>
              <a:rPr lang="en-US" sz="2000" smtClean="0"/>
              <a:t>1 	Identity Theft 			258,427 	32 </a:t>
            </a:r>
          </a:p>
          <a:p>
            <a:r>
              <a:rPr lang="en-US" sz="2000" smtClean="0"/>
              <a:t>2 	Shop-at-Home/Catalog Sales 	62,811 	8 </a:t>
            </a:r>
          </a:p>
          <a:p>
            <a:r>
              <a:rPr lang="en-US" sz="2000" smtClean="0"/>
              <a:t>3 	Internet Services 			42,266 	5 </a:t>
            </a:r>
          </a:p>
          <a:p>
            <a:r>
              <a:rPr lang="en-US" sz="2000" smtClean="0"/>
              <a:t>4 	Foreign Money Offers 		32,868 	4 </a:t>
            </a:r>
          </a:p>
          <a:p>
            <a:r>
              <a:rPr lang="en-US" sz="2000" smtClean="0"/>
              <a:t>5 	Prizes/Sweepstakes and Lotteries 	32,162 	4 </a:t>
            </a:r>
          </a:p>
          <a:p>
            <a:r>
              <a:rPr lang="en-US" sz="2000" smtClean="0"/>
              <a:t>6 	Computer Equipment and Software 27,036 	3 </a:t>
            </a:r>
          </a:p>
          <a:p>
            <a:r>
              <a:rPr lang="en-US" sz="2000" smtClean="0"/>
              <a:t>7 	Internet Auctions 			24,376 	3 </a:t>
            </a:r>
          </a:p>
          <a:p>
            <a:r>
              <a:rPr lang="en-US" sz="2000" smtClean="0"/>
              <a:t>8 	Health Care Claims 			16,097 	2 </a:t>
            </a:r>
          </a:p>
          <a:p>
            <a:r>
              <a:rPr lang="en-US" sz="2000" smtClean="0"/>
              <a:t>9 	Travel, Vacations, and Timeshares 	14,903 	2 </a:t>
            </a:r>
          </a:p>
          <a:p>
            <a:r>
              <a:rPr lang="en-US" sz="2000" smtClean="0"/>
              <a:t>10 	Advance-Fee Loans and Credit </a:t>
            </a:r>
          </a:p>
          <a:p>
            <a:pPr>
              <a:buFont typeface="Wingdings 2" pitchFamily="18" charset="2"/>
              <a:buNone/>
            </a:pPr>
            <a:r>
              <a:rPr lang="en-US" sz="2000" smtClean="0"/>
              <a:t>		Protection/Repair 			14,342 	2 </a:t>
            </a:r>
          </a:p>
          <a:p>
            <a:r>
              <a:rPr lang="en-US" sz="2000" smtClean="0"/>
              <a:t>11 	Investments 				13,705 	2</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704850"/>
            <a:ext cx="8305800" cy="742950"/>
          </a:xfrm>
        </p:spPr>
        <p:txBody>
          <a:bodyPr/>
          <a:lstStyle/>
          <a:p>
            <a:pPr algn="ctr" eaLnBrk="1" hangingPunct="1"/>
            <a:r>
              <a:rPr lang="en-US" sz="4800" smtClean="0"/>
              <a:t>Top Eleven FTC Complaints</a:t>
            </a:r>
          </a:p>
        </p:txBody>
      </p:sp>
      <p:sp>
        <p:nvSpPr>
          <p:cNvPr id="14339" name="Rectangle 3"/>
          <p:cNvSpPr>
            <a:spLocks noGrp="1" noChangeArrowheads="1"/>
          </p:cNvSpPr>
          <p:nvPr>
            <p:ph idx="1"/>
          </p:nvPr>
        </p:nvSpPr>
        <p:spPr>
          <a:xfrm>
            <a:off x="304800" y="1447800"/>
            <a:ext cx="8763000" cy="5410200"/>
          </a:xfrm>
        </p:spPr>
        <p:txBody>
          <a:bodyPr/>
          <a:lstStyle/>
          <a:p>
            <a:pPr>
              <a:buFont typeface="Wingdings 2" pitchFamily="18" charset="2"/>
              <a:buNone/>
            </a:pPr>
            <a:r>
              <a:rPr lang="en-US" sz="2000" smtClean="0"/>
              <a:t>Rank	  Category				Complaints	%</a:t>
            </a:r>
          </a:p>
          <a:p>
            <a:r>
              <a:rPr lang="en-US" sz="2000" smtClean="0">
                <a:solidFill>
                  <a:srgbClr val="FF0000"/>
                </a:solidFill>
              </a:rPr>
              <a:t>1 	Identity Theft 			258,427 	32 </a:t>
            </a:r>
          </a:p>
          <a:p>
            <a:r>
              <a:rPr lang="en-US" sz="2000" smtClean="0">
                <a:solidFill>
                  <a:srgbClr val="FF0000"/>
                </a:solidFill>
              </a:rPr>
              <a:t>2 	Shop-at-Home/Catalog Sales 	62,811 	8 </a:t>
            </a:r>
          </a:p>
          <a:p>
            <a:r>
              <a:rPr lang="en-US" sz="2000" smtClean="0"/>
              <a:t>3 	Internet Services 			42,266 	5 </a:t>
            </a:r>
          </a:p>
          <a:p>
            <a:r>
              <a:rPr lang="en-US" sz="2000" smtClean="0">
                <a:solidFill>
                  <a:srgbClr val="FF0000"/>
                </a:solidFill>
              </a:rPr>
              <a:t>4 	Foreign Money Offers 		32,868 	4 </a:t>
            </a:r>
          </a:p>
          <a:p>
            <a:r>
              <a:rPr lang="en-US" sz="2000" smtClean="0">
                <a:solidFill>
                  <a:srgbClr val="FF0000"/>
                </a:solidFill>
              </a:rPr>
              <a:t>5 	Prizes/Sweepstakes and Lotteries 	32,162 	4 </a:t>
            </a:r>
          </a:p>
          <a:p>
            <a:r>
              <a:rPr lang="en-US" sz="2000" smtClean="0"/>
              <a:t>6 	Computer Equipment and Software 27,036 	3 </a:t>
            </a:r>
          </a:p>
          <a:p>
            <a:r>
              <a:rPr lang="en-US" sz="2000" smtClean="0">
                <a:solidFill>
                  <a:srgbClr val="FF0000"/>
                </a:solidFill>
              </a:rPr>
              <a:t>7 	Internet Auctions 			24,376 	3 </a:t>
            </a:r>
          </a:p>
          <a:p>
            <a:r>
              <a:rPr lang="en-US" sz="2000" smtClean="0">
                <a:solidFill>
                  <a:srgbClr val="FF0000"/>
                </a:solidFill>
              </a:rPr>
              <a:t>8 	Health Care Claims 			16,097 	2 </a:t>
            </a:r>
          </a:p>
          <a:p>
            <a:r>
              <a:rPr lang="en-US" sz="2000" smtClean="0">
                <a:solidFill>
                  <a:srgbClr val="FF0000"/>
                </a:solidFill>
              </a:rPr>
              <a:t>9 	Travel, Vacations, and Timeshares 	14,903 	2 </a:t>
            </a:r>
          </a:p>
          <a:p>
            <a:r>
              <a:rPr lang="en-US" sz="2000" smtClean="0"/>
              <a:t>10 	Advance-Fee Loans and Credit </a:t>
            </a:r>
          </a:p>
          <a:p>
            <a:pPr>
              <a:buFont typeface="Wingdings 2" pitchFamily="18" charset="2"/>
              <a:buNone/>
            </a:pPr>
            <a:r>
              <a:rPr lang="en-US" sz="2000" smtClean="0"/>
              <a:t>		Protection/Repair 			14,342 	2 </a:t>
            </a:r>
          </a:p>
          <a:p>
            <a:r>
              <a:rPr lang="en-US" sz="2000" smtClean="0">
                <a:solidFill>
                  <a:srgbClr val="FF0000"/>
                </a:solidFill>
              </a:rPr>
              <a:t>11 	Investments 				13,705 	2</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4" descr="D:\Photos\IDtheft.tif"/>
          <p:cNvPicPr>
            <a:picLocks noGrp="1" noChangeAspect="1" noChangeArrowheads="1"/>
          </p:cNvPicPr>
          <p:nvPr>
            <p:ph idx="1"/>
          </p:nvPr>
        </p:nvPicPr>
        <p:blipFill>
          <a:blip r:embed="rId3" cstate="print"/>
          <a:srcRect/>
          <a:stretch>
            <a:fillRect/>
          </a:stretch>
        </p:blipFill>
        <p:spPr>
          <a:xfrm>
            <a:off x="0" y="0"/>
            <a:ext cx="4003675" cy="2667000"/>
          </a:xfrm>
          <a:noFill/>
        </p:spPr>
      </p:pic>
      <p:sp>
        <p:nvSpPr>
          <p:cNvPr id="15363" name="Rectangle 2"/>
          <p:cNvSpPr>
            <a:spLocks noGrp="1" noChangeArrowheads="1"/>
          </p:cNvSpPr>
          <p:nvPr>
            <p:ph type="title"/>
          </p:nvPr>
        </p:nvSpPr>
        <p:spPr>
          <a:xfrm>
            <a:off x="1828800" y="704850"/>
            <a:ext cx="6858000" cy="1143000"/>
          </a:xfrm>
        </p:spPr>
        <p:txBody>
          <a:bodyPr/>
          <a:lstStyle/>
          <a:p>
            <a:pPr eaLnBrk="1" hangingPunct="1"/>
            <a:r>
              <a:rPr lang="en-US" smtClean="0"/>
              <a:t>Identity Theft</a:t>
            </a:r>
          </a:p>
        </p:txBody>
      </p:sp>
      <p:sp>
        <p:nvSpPr>
          <p:cNvPr id="15364" name="Rectangle 4"/>
          <p:cNvSpPr>
            <a:spLocks noChangeArrowheads="1"/>
          </p:cNvSpPr>
          <p:nvPr/>
        </p:nvSpPr>
        <p:spPr bwMode="auto">
          <a:xfrm>
            <a:off x="304800" y="2590800"/>
            <a:ext cx="8458200" cy="4122718"/>
          </a:xfrm>
          <a:prstGeom prst="rect">
            <a:avLst/>
          </a:prstGeom>
          <a:noFill/>
          <a:ln w="9525">
            <a:noFill/>
            <a:miter lim="800000"/>
            <a:headEnd/>
            <a:tailEnd/>
          </a:ln>
        </p:spPr>
        <p:txBody>
          <a:bodyPr wrap="square">
            <a:spAutoFit/>
          </a:bodyPr>
          <a:lstStyle/>
          <a:p>
            <a:pPr>
              <a:buFont typeface="Arial" pitchFamily="34" charset="0"/>
              <a:buChar char="•"/>
            </a:pPr>
            <a:r>
              <a:rPr lang="en-US" sz="2800" dirty="0" smtClean="0"/>
              <a:t>Identity theft occurs when someone uses your personally identifying information, like your name, Social Security number, or credit card number, without your permission, to commit fraud or other crimes.</a:t>
            </a:r>
          </a:p>
          <a:p>
            <a:endParaRPr lang="en-US" sz="2800" dirty="0" smtClean="0"/>
          </a:p>
          <a:p>
            <a:pPr>
              <a:buFont typeface="Arial" pitchFamily="34" charset="0"/>
              <a:buChar char="•"/>
            </a:pPr>
            <a:r>
              <a:rPr lang="en-US" sz="2800" dirty="0" smtClean="0"/>
              <a:t>The Federal Trade Commission estimates that as many as 10 million Americans have their identities stolen each year.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5" descr="D:\Photos\Computer-laptop.tif"/>
          <p:cNvPicPr>
            <a:picLocks noChangeAspect="1" noChangeArrowheads="1"/>
          </p:cNvPicPr>
          <p:nvPr/>
        </p:nvPicPr>
        <p:blipFill>
          <a:blip r:embed="rId3" cstate="print"/>
          <a:srcRect/>
          <a:stretch>
            <a:fillRect/>
          </a:stretch>
        </p:blipFill>
        <p:spPr bwMode="auto">
          <a:xfrm>
            <a:off x="0" y="0"/>
            <a:ext cx="2971800" cy="1979613"/>
          </a:xfrm>
          <a:prstGeom prst="rect">
            <a:avLst/>
          </a:prstGeom>
          <a:noFill/>
          <a:ln w="9525">
            <a:noFill/>
            <a:miter lim="800000"/>
            <a:headEnd/>
            <a:tailEnd/>
          </a:ln>
        </p:spPr>
      </p:pic>
      <p:pic>
        <p:nvPicPr>
          <p:cNvPr id="16387" name="Picture 4" descr="D:\Photos\IDtheft.tif"/>
          <p:cNvPicPr>
            <a:picLocks noGrp="1" noChangeAspect="1" noChangeArrowheads="1"/>
          </p:cNvPicPr>
          <p:nvPr>
            <p:ph idx="1"/>
          </p:nvPr>
        </p:nvPicPr>
        <p:blipFill>
          <a:blip r:embed="rId4" cstate="print"/>
          <a:srcRect/>
          <a:stretch>
            <a:fillRect/>
          </a:stretch>
        </p:blipFill>
        <p:spPr>
          <a:xfrm>
            <a:off x="0" y="4191000"/>
            <a:ext cx="4003675" cy="2667000"/>
          </a:xfrm>
          <a:noFill/>
        </p:spPr>
      </p:pic>
      <p:sp>
        <p:nvSpPr>
          <p:cNvPr id="16388" name="Rectangle 2"/>
          <p:cNvSpPr>
            <a:spLocks noGrp="1" noChangeArrowheads="1"/>
          </p:cNvSpPr>
          <p:nvPr>
            <p:ph type="title"/>
          </p:nvPr>
        </p:nvSpPr>
        <p:spPr>
          <a:xfrm>
            <a:off x="457200" y="533400"/>
            <a:ext cx="8229600" cy="838200"/>
          </a:xfrm>
        </p:spPr>
        <p:txBody>
          <a:bodyPr/>
          <a:lstStyle/>
          <a:p>
            <a:pPr algn="ctr" eaLnBrk="1" hangingPunct="1"/>
            <a:r>
              <a:rPr lang="en-US" sz="5400" smtClean="0">
                <a:solidFill>
                  <a:srgbClr val="FF0000"/>
                </a:solidFill>
              </a:rPr>
              <a:t>Id</a:t>
            </a:r>
            <a:r>
              <a:rPr lang="en-US" sz="5400" smtClean="0"/>
              <a:t>entity Theft</a:t>
            </a:r>
          </a:p>
        </p:txBody>
      </p:sp>
      <p:sp>
        <p:nvSpPr>
          <p:cNvPr id="16389" name="Rectangle 4"/>
          <p:cNvSpPr>
            <a:spLocks noChangeArrowheads="1"/>
          </p:cNvSpPr>
          <p:nvPr/>
        </p:nvSpPr>
        <p:spPr bwMode="auto">
          <a:xfrm>
            <a:off x="2286000" y="2057400"/>
            <a:ext cx="6477000" cy="4400550"/>
          </a:xfrm>
          <a:prstGeom prst="rect">
            <a:avLst/>
          </a:prstGeom>
          <a:noFill/>
          <a:ln w="9525">
            <a:noFill/>
            <a:miter lim="800000"/>
            <a:headEnd/>
            <a:tailEnd/>
          </a:ln>
        </p:spPr>
        <p:txBody>
          <a:bodyPr>
            <a:spAutoFit/>
          </a:bodyPr>
          <a:lstStyle/>
          <a:p>
            <a:pPr marL="514350" indent="-514350">
              <a:buFont typeface="Verdana" pitchFamily="34" charset="0"/>
              <a:buAutoNum type="arabicPeriod"/>
            </a:pPr>
            <a:r>
              <a:rPr lang="en-US" sz="2800"/>
              <a:t>File a Police Report</a:t>
            </a:r>
          </a:p>
          <a:p>
            <a:pPr marL="514350" indent="-514350">
              <a:buFont typeface="Verdana" pitchFamily="34" charset="0"/>
              <a:buAutoNum type="arabicPeriod"/>
            </a:pPr>
            <a:r>
              <a:rPr lang="en-US" sz="2800"/>
              <a:t>Contact your Bank</a:t>
            </a:r>
          </a:p>
          <a:p>
            <a:pPr marL="514350" indent="-514350">
              <a:buFont typeface="Verdana" pitchFamily="34" charset="0"/>
              <a:buAutoNum type="arabicPeriod"/>
            </a:pPr>
            <a:r>
              <a:rPr lang="en-US" sz="2800"/>
              <a:t>Contact Three Major Credit Bureaus </a:t>
            </a:r>
          </a:p>
          <a:p>
            <a:pPr marL="514350" indent="-514350">
              <a:buFont typeface="Verdana" pitchFamily="34" charset="0"/>
              <a:buAutoNum type="arabicPeriod"/>
            </a:pPr>
            <a:r>
              <a:rPr lang="en-US" sz="2800"/>
              <a:t>Contact your Credit Card Issuers</a:t>
            </a:r>
          </a:p>
          <a:p>
            <a:pPr marL="514350" indent="-514350">
              <a:buFont typeface="Verdana" pitchFamily="34" charset="0"/>
              <a:buAutoNum type="arabicPeriod"/>
            </a:pPr>
            <a:r>
              <a:rPr lang="en-US" sz="2800"/>
              <a:t>Obtain New Identity Documents</a:t>
            </a:r>
          </a:p>
          <a:p>
            <a:pPr marL="514350" indent="-514350">
              <a:buFont typeface="Verdana" pitchFamily="34" charset="0"/>
              <a:buAutoNum type="arabicPeriod"/>
            </a:pPr>
            <a:r>
              <a:rPr lang="en-US" sz="2800"/>
              <a:t>File Complaint with the FTC.org</a:t>
            </a:r>
          </a:p>
          <a:p>
            <a:pPr marL="514350" indent="-514350">
              <a:buFont typeface="Verdana" pitchFamily="34" charset="0"/>
              <a:buAutoNum type="arabicPeriod"/>
            </a:pPr>
            <a:r>
              <a:rPr lang="en-US" sz="2800"/>
              <a:t>Complete the Identity Theft Affidavit</a:t>
            </a:r>
          </a:p>
          <a:p>
            <a:pPr marL="514350" indent="-514350">
              <a:buFont typeface="Verdana" pitchFamily="34" charset="0"/>
              <a:buAutoNum type="arabicPeriod"/>
            </a:pPr>
            <a:r>
              <a:rPr lang="en-US" sz="2800"/>
              <a:t>Contact the Attorney Generals Office</a:t>
            </a:r>
          </a:p>
          <a:p>
            <a:pPr marL="514350" indent="-514350" algn="ctr"/>
            <a:r>
              <a:rPr lang="en-US" sz="2800"/>
              <a:t>www.ftc.gov</a:t>
            </a: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1844</TotalTime>
  <Words>2705</Words>
  <Application>Microsoft Macintosh PowerPoint</Application>
  <PresentationFormat>On-screen Show (4:3)</PresentationFormat>
  <Paragraphs>312</Paragraphs>
  <Slides>38</Slides>
  <Notes>37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Flow</vt:lpstr>
      <vt:lpstr>Clip</vt:lpstr>
      <vt:lpstr>MS Org Chart</vt:lpstr>
      <vt:lpstr>Triad – Top Schemes, Scams, and types of Older Adult Abuse</vt:lpstr>
      <vt:lpstr>Why are our older adults vulnerable?</vt:lpstr>
      <vt:lpstr>Older adults have high levels of trust with regard to: strangers telephone salespersons contractors utilities/other workers officials, and others they deal with. </vt:lpstr>
      <vt:lpstr>Nobody is guarding the henhouse!</vt:lpstr>
      <vt:lpstr>Older adults are also victimized by violent crime, including mugging, sexual violence, physical and mental domestic abuse, neglect, and intimidation.   Memory-impaired older adults are even more vulnerable to these crimes.</vt:lpstr>
      <vt:lpstr>Top Eleven FTC Complaints</vt:lpstr>
      <vt:lpstr>Top Eleven FTC Complaints</vt:lpstr>
      <vt:lpstr>Identity Theft</vt:lpstr>
      <vt:lpstr>Identity Theft</vt:lpstr>
      <vt:lpstr>Deter Identity Theft</vt:lpstr>
      <vt:lpstr>Detect Identity Theft</vt:lpstr>
      <vt:lpstr>Defend Against Identity Theft</vt:lpstr>
      <vt:lpstr>Prizes, Sweepstakes, and Lotteries – Oh My! </vt:lpstr>
      <vt:lpstr>Prizes, Sweepstakes, and Lotteries – Oh My! </vt:lpstr>
      <vt:lpstr>Prizes, Sweepstakes, and Lotteries – Oh My! </vt:lpstr>
      <vt:lpstr>Investment Schemes</vt:lpstr>
      <vt:lpstr>The Top Ten List</vt:lpstr>
      <vt:lpstr>Sweetheart Scams</vt:lpstr>
      <vt:lpstr>PowerPoint Presentation</vt:lpstr>
      <vt:lpstr>Finally, Mortgage Fraud</vt:lpstr>
      <vt:lpstr>More Mortgage Fraud</vt:lpstr>
      <vt:lpstr>And More Mortgage Fraud</vt:lpstr>
      <vt:lpstr>PowerPoint Presentation</vt:lpstr>
      <vt:lpstr>Triad 101 </vt:lpstr>
      <vt:lpstr>What is “Triad”</vt:lpstr>
      <vt:lpstr>Triad is also…….</vt:lpstr>
      <vt:lpstr>WHY ?</vt:lpstr>
      <vt:lpstr>More …..WHY ?</vt:lpstr>
      <vt:lpstr>What are the goals of Triad ?</vt:lpstr>
      <vt:lpstr>Who can be involved in Triad ?</vt:lpstr>
      <vt:lpstr>S.A.L.T. Council</vt:lpstr>
      <vt:lpstr>What is the S.A.L.T. Council?</vt:lpstr>
      <vt:lpstr>How is Triad set up ?</vt:lpstr>
      <vt:lpstr>Organizing a S.A.L.T. Council </vt:lpstr>
      <vt:lpstr>PARTNERSHIPS?</vt:lpstr>
      <vt:lpstr>What are some typical activities of a Triad ?</vt:lpstr>
      <vt:lpstr>Other activities……...</vt:lpstr>
      <vt:lpstr>Questions?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TRIAD </dc:title>
  <dc:creator>Forest Park Police Department</dc:creator>
  <cp:lastModifiedBy>Susan Crow</cp:lastModifiedBy>
  <cp:revision>119</cp:revision>
  <cp:lastPrinted>2000-03-30T04:01:36Z</cp:lastPrinted>
  <dcterms:created xsi:type="dcterms:W3CDTF">2000-03-21T09:21:58Z</dcterms:created>
  <dcterms:modified xsi:type="dcterms:W3CDTF">2012-01-25T16:25:02Z</dcterms:modified>
</cp:coreProperties>
</file>